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4" r:id="rId11"/>
    <p:sldId id="277" r:id="rId12"/>
    <p:sldId id="278" r:id="rId13"/>
    <p:sldId id="268" r:id="rId14"/>
    <p:sldId id="265" r:id="rId15"/>
    <p:sldId id="266" r:id="rId16"/>
    <p:sldId id="264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FAB34-3483-4CCA-943B-8F35FAD572E9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508B2-0C05-4D02-BD86-46590396CF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8477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508B2-0C05-4D02-BD86-46590396CF8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536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365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26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1694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62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59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41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66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553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64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8726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5631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36DA0-A065-4FED-83D8-DC6730858034}" type="datetimeFigureOut">
              <a:rPr lang="ru-RU" smtClean="0"/>
              <a:t>19.06.2021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5759F-DD77-47E9-880E-9A7F0379BB2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07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412776"/>
            <a:ext cx="7920880" cy="2736303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Види архівних установ в Україні. Функції, призначення. Особливості архівної роботи. Вимоги щодо організації архіву в установі.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509120"/>
            <a:ext cx="1593620" cy="2107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07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764704"/>
            <a:ext cx="8568952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/>
              <a:t>Основні</a:t>
            </a:r>
            <a:r>
              <a:rPr lang="ru-RU" sz="4400" b="1" dirty="0"/>
              <a:t> правила </a:t>
            </a:r>
            <a:r>
              <a:rPr lang="ru-RU" sz="4400" b="1" dirty="0" err="1"/>
              <a:t>роботи</a:t>
            </a:r>
            <a:r>
              <a:rPr lang="ru-RU" sz="4400" b="1" dirty="0"/>
              <a:t> </a:t>
            </a:r>
            <a:r>
              <a:rPr lang="ru-RU" sz="4400" b="1" dirty="0" err="1"/>
              <a:t>архівів</a:t>
            </a:r>
            <a:r>
              <a:rPr lang="ru-RU" sz="4400" b="1" dirty="0"/>
              <a:t> </a:t>
            </a:r>
            <a:r>
              <a:rPr lang="ru-RU" sz="4400" b="1" dirty="0" err="1"/>
              <a:t>організацій</a:t>
            </a:r>
            <a:endParaRPr lang="ru-RU" sz="4400" dirty="0"/>
          </a:p>
          <a:p>
            <a:pPr indent="444500" algn="just"/>
            <a:r>
              <a:rPr lang="ru-RU" dirty="0" err="1"/>
              <a:t>Діє</a:t>
            </a:r>
            <a:r>
              <a:rPr lang="ru-RU" dirty="0"/>
              <a:t> </a:t>
            </a:r>
            <a:r>
              <a:rPr lang="ru-RU" dirty="0" err="1"/>
              <a:t>архів</a:t>
            </a:r>
            <a:r>
              <a:rPr lang="ru-RU" dirty="0"/>
              <a:t>, як і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структурний</a:t>
            </a:r>
            <a:r>
              <a:rPr lang="ru-RU" dirty="0"/>
              <a:t> </a:t>
            </a:r>
            <a:r>
              <a:rPr lang="ru-RU" dirty="0" err="1"/>
              <a:t>підрозділ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спеціального</a:t>
            </a:r>
            <a:r>
              <a:rPr lang="ru-RU" dirty="0"/>
              <a:t> </a:t>
            </a:r>
            <a:r>
              <a:rPr lang="ru-RU" dirty="0" err="1"/>
              <a:t>Положення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затверджується</a:t>
            </a:r>
            <a:r>
              <a:rPr lang="ru-RU" dirty="0"/>
              <a:t> </a:t>
            </a:r>
            <a:r>
              <a:rPr lang="ru-RU" dirty="0" err="1"/>
              <a:t>керівництвом</a:t>
            </a:r>
            <a:r>
              <a:rPr lang="ru-RU" dirty="0"/>
              <a:t>. </a:t>
            </a:r>
            <a:r>
              <a:rPr lang="ru-RU" dirty="0" err="1"/>
              <a:t>Співробітники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своїй</a:t>
            </a:r>
            <a:r>
              <a:rPr lang="ru-RU" dirty="0"/>
              <a:t> </a:t>
            </a:r>
            <a:r>
              <a:rPr lang="ru-RU" dirty="0" err="1"/>
              <a:t>роботі</a:t>
            </a:r>
            <a:r>
              <a:rPr lang="ru-RU" dirty="0"/>
              <a:t> </a:t>
            </a:r>
            <a:r>
              <a:rPr lang="ru-RU" dirty="0" err="1"/>
              <a:t>дотримуються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інструкцій</a:t>
            </a:r>
            <a:r>
              <a:rPr lang="ru-RU" dirty="0"/>
              <a:t>. У </a:t>
            </a:r>
            <a:r>
              <a:rPr lang="ru-RU" dirty="0" err="1"/>
              <a:t>Положенні</a:t>
            </a:r>
            <a:r>
              <a:rPr lang="ru-RU" dirty="0"/>
              <a:t>, </a:t>
            </a:r>
            <a:r>
              <a:rPr lang="ru-RU" dirty="0" err="1"/>
              <a:t>ухваленому</a:t>
            </a:r>
            <a:r>
              <a:rPr lang="ru-RU" dirty="0"/>
              <a:t> на </a:t>
            </a:r>
            <a:r>
              <a:rPr lang="ru-RU" dirty="0" err="1"/>
              <a:t>підприємстві</a:t>
            </a:r>
            <a:r>
              <a:rPr lang="ru-RU" dirty="0"/>
              <a:t>, </a:t>
            </a:r>
            <a:r>
              <a:rPr lang="ru-RU" dirty="0" err="1"/>
              <a:t>встановлюються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правила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архівів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(статус, </a:t>
            </a:r>
            <a:r>
              <a:rPr lang="ru-RU" dirty="0" err="1"/>
              <a:t>функціонал</a:t>
            </a:r>
            <a:r>
              <a:rPr lang="ru-RU" dirty="0"/>
              <a:t>, </a:t>
            </a:r>
            <a:r>
              <a:rPr lang="ru-RU" dirty="0" err="1"/>
              <a:t>міра</a:t>
            </a:r>
            <a:r>
              <a:rPr lang="ru-RU" dirty="0"/>
              <a:t> прав і </a:t>
            </a:r>
            <a:r>
              <a:rPr lang="ru-RU" dirty="0" err="1"/>
              <a:t>відповідальності</a:t>
            </a:r>
            <a:r>
              <a:rPr lang="ru-RU" dirty="0"/>
              <a:t> і склад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документації</a:t>
            </a:r>
            <a:r>
              <a:rPr lang="ru-RU" dirty="0"/>
              <a:t>). До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входить: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uk-UA" dirty="0"/>
              <a:t>Укомплектувати архівосховище документами, склад яких перераховується в окремому розділі даного Положення.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uk-UA" dirty="0"/>
              <a:t>Вести облік матеріалів і забезпечувати їх збереження.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uk-UA" dirty="0"/>
              <a:t>Розробляти до наявних документів науково-довідковий апарат.</a:t>
            </a:r>
            <a:endParaRPr lang="ru-RU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uk-UA" dirty="0"/>
              <a:t>Дозволяти вести процедуру використання  матеріалу, що зберігається в архіві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725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332656"/>
            <a:ext cx="8352928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/>
              <a:t>Функції архіву</a:t>
            </a:r>
            <a:endParaRPr lang="ru-RU" sz="4400" b="1" dirty="0"/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/>
              <a:t>Вести списки </a:t>
            </a:r>
            <a:r>
              <a:rPr lang="ru-RU" sz="1500" dirty="0" err="1"/>
              <a:t>джерел</a:t>
            </a:r>
            <a:r>
              <a:rPr lang="ru-RU" sz="1500" dirty="0"/>
              <a:t> </a:t>
            </a:r>
            <a:r>
              <a:rPr lang="ru-RU" sz="1500" dirty="0" err="1"/>
              <a:t>власного</a:t>
            </a:r>
            <a:r>
              <a:rPr lang="ru-RU" sz="1500" dirty="0"/>
              <a:t> </a:t>
            </a:r>
            <a:r>
              <a:rPr lang="ru-RU" sz="1500" dirty="0" err="1"/>
              <a:t>комплектування</a:t>
            </a:r>
            <a:r>
              <a:rPr lang="ru-RU" sz="1500" dirty="0"/>
              <a:t>, </a:t>
            </a:r>
            <a:r>
              <a:rPr lang="ru-RU" sz="1500" dirty="0" err="1"/>
              <a:t>тобто</a:t>
            </a:r>
            <a:r>
              <a:rPr lang="ru-RU" sz="1500" dirty="0"/>
              <a:t> </a:t>
            </a:r>
            <a:r>
              <a:rPr lang="ru-RU" sz="1500" dirty="0" err="1"/>
              <a:t>організацій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структурних</a:t>
            </a:r>
            <a:r>
              <a:rPr lang="ru-RU" sz="1500" dirty="0"/>
              <a:t> </a:t>
            </a:r>
            <a:r>
              <a:rPr lang="ru-RU" sz="1500" dirty="0" err="1"/>
              <a:t>підрозділів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Приймати</a:t>
            </a:r>
            <a:r>
              <a:rPr lang="ru-RU" sz="1500" dirty="0"/>
              <a:t> </a:t>
            </a:r>
            <a:r>
              <a:rPr lang="ru-RU" sz="1500" dirty="0" err="1"/>
              <a:t>від</a:t>
            </a:r>
            <a:r>
              <a:rPr lang="ru-RU" sz="1500" dirty="0"/>
              <a:t> них в </a:t>
            </a:r>
            <a:r>
              <a:rPr lang="ru-RU" sz="1500" dirty="0" err="1"/>
              <a:t>упорядкованому</a:t>
            </a:r>
            <a:r>
              <a:rPr lang="ru-RU" sz="1500" dirty="0"/>
              <a:t> </a:t>
            </a:r>
            <a:r>
              <a:rPr lang="ru-RU" sz="1500" dirty="0" err="1"/>
              <a:t>вигляді</a:t>
            </a:r>
            <a:r>
              <a:rPr lang="ru-RU" sz="1500" dirty="0"/>
              <a:t> </a:t>
            </a:r>
            <a:r>
              <a:rPr lang="ru-RU" sz="1500" dirty="0" err="1"/>
              <a:t>документи</a:t>
            </a:r>
            <a:r>
              <a:rPr lang="ru-RU" sz="1500" dirty="0"/>
              <a:t> на </a:t>
            </a:r>
            <a:r>
              <a:rPr lang="ru-RU" sz="1500" dirty="0" err="1"/>
              <a:t>зберігання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Враховувати</a:t>
            </a:r>
            <a:r>
              <a:rPr lang="ru-RU" sz="1500" dirty="0"/>
              <a:t> </a:t>
            </a:r>
            <a:r>
              <a:rPr lang="ru-RU" sz="1500" dirty="0" err="1"/>
              <a:t>прийняті</a:t>
            </a:r>
            <a:r>
              <a:rPr lang="ru-RU" sz="1500" dirty="0"/>
              <a:t> </a:t>
            </a:r>
            <a:r>
              <a:rPr lang="ru-RU" sz="1500" dirty="0" err="1"/>
              <a:t>матеріали</a:t>
            </a:r>
            <a:r>
              <a:rPr lang="ru-RU" sz="1500" dirty="0"/>
              <a:t> та </a:t>
            </a:r>
            <a:r>
              <a:rPr lang="ru-RU" sz="1500" dirty="0" err="1"/>
              <a:t>забезпечувати</a:t>
            </a:r>
            <a:r>
              <a:rPr lang="ru-RU" sz="1500" dirty="0"/>
              <a:t> </a:t>
            </a:r>
            <a:r>
              <a:rPr lang="ru-RU" sz="1500" dirty="0" err="1"/>
              <a:t>їх</a:t>
            </a:r>
            <a:r>
              <a:rPr lang="ru-RU" sz="1500" dirty="0"/>
              <a:t> </a:t>
            </a:r>
            <a:r>
              <a:rPr lang="ru-RU" sz="1500" dirty="0" err="1"/>
              <a:t>повне</a:t>
            </a:r>
            <a:r>
              <a:rPr lang="ru-RU" sz="1500" dirty="0"/>
              <a:t> </a:t>
            </a:r>
            <a:r>
              <a:rPr lang="ru-RU" sz="1500" dirty="0" err="1"/>
              <a:t>збереження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Формувати</a:t>
            </a:r>
            <a:r>
              <a:rPr lang="ru-RU" sz="1500" dirty="0"/>
              <a:t> і </a:t>
            </a:r>
            <a:r>
              <a:rPr lang="ru-RU" sz="1500" dirty="0" err="1"/>
              <a:t>підтримувати</a:t>
            </a:r>
            <a:r>
              <a:rPr lang="ru-RU" sz="1500" dirty="0"/>
              <a:t> в </a:t>
            </a:r>
            <a:r>
              <a:rPr lang="ru-RU" sz="1500" dirty="0" err="1"/>
              <a:t>працездатному</a:t>
            </a:r>
            <a:r>
              <a:rPr lang="ru-RU" sz="1500" dirty="0"/>
              <a:t> </a:t>
            </a:r>
            <a:r>
              <a:rPr lang="ru-RU" sz="1500" dirty="0" err="1"/>
              <a:t>стані</a:t>
            </a:r>
            <a:r>
              <a:rPr lang="ru-RU" sz="1500" dirty="0"/>
              <a:t> </a:t>
            </a:r>
            <a:r>
              <a:rPr lang="ru-RU" sz="1500" dirty="0" err="1"/>
              <a:t>довідкову</a:t>
            </a:r>
            <a:r>
              <a:rPr lang="ru-RU" sz="1500" dirty="0"/>
              <a:t> систему, яка </a:t>
            </a:r>
            <a:r>
              <a:rPr lang="ru-RU" sz="1500" dirty="0" err="1"/>
              <a:t>відноситься</a:t>
            </a:r>
            <a:r>
              <a:rPr lang="ru-RU" sz="1500" dirty="0"/>
              <a:t> до </a:t>
            </a:r>
            <a:r>
              <a:rPr lang="ru-RU" sz="1500" dirty="0" err="1"/>
              <a:t>архівної</a:t>
            </a:r>
            <a:r>
              <a:rPr lang="ru-RU" sz="1500" dirty="0"/>
              <a:t> </a:t>
            </a:r>
            <a:r>
              <a:rPr lang="ru-RU" sz="1500" dirty="0" err="1"/>
              <a:t>документації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/>
              <a:t>Вести </a:t>
            </a:r>
            <a:r>
              <a:rPr lang="ru-RU" sz="1500" dirty="0" err="1"/>
              <a:t>обслуговування</a:t>
            </a:r>
            <a:r>
              <a:rPr lang="ru-RU" sz="1500" dirty="0"/>
              <a:t> </a:t>
            </a:r>
            <a:r>
              <a:rPr lang="ru-RU" sz="1500" dirty="0" err="1"/>
              <a:t>інформаційного</a:t>
            </a:r>
            <a:r>
              <a:rPr lang="ru-RU" sz="1500" dirty="0"/>
              <a:t> характеру </a:t>
            </a:r>
            <a:r>
              <a:rPr lang="ru-RU" sz="1500" dirty="0" err="1"/>
              <a:t>керівництва</a:t>
            </a:r>
            <a:r>
              <a:rPr lang="ru-RU" sz="1500" dirty="0"/>
              <a:t> і </a:t>
            </a:r>
            <a:r>
              <a:rPr lang="ru-RU" sz="1500" dirty="0" err="1"/>
              <a:t>всіх</a:t>
            </a:r>
            <a:r>
              <a:rPr lang="ru-RU" sz="1500" dirty="0"/>
              <a:t> </a:t>
            </a:r>
            <a:r>
              <a:rPr lang="ru-RU" sz="1500" dirty="0" err="1"/>
              <a:t>структурних</a:t>
            </a:r>
            <a:r>
              <a:rPr lang="ru-RU" sz="1500" dirty="0"/>
              <a:t> </a:t>
            </a:r>
            <a:r>
              <a:rPr lang="ru-RU" sz="1500" dirty="0" err="1"/>
              <a:t>підрозділів</a:t>
            </a:r>
            <a:r>
              <a:rPr lang="ru-RU" sz="1500" dirty="0"/>
              <a:t> </a:t>
            </a:r>
            <a:r>
              <a:rPr lang="ru-RU" sz="1500" dirty="0" err="1"/>
              <a:t>своєї</a:t>
            </a:r>
            <a:r>
              <a:rPr lang="ru-RU" sz="1500" dirty="0"/>
              <a:t> </a:t>
            </a:r>
            <a:r>
              <a:rPr lang="ru-RU" sz="1500" dirty="0" err="1"/>
              <a:t>організації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Організувати</a:t>
            </a:r>
            <a:r>
              <a:rPr lang="ru-RU" sz="1500" dirty="0"/>
              <a:t> </a:t>
            </a:r>
            <a:r>
              <a:rPr lang="ru-RU" sz="1500" dirty="0" err="1"/>
              <a:t>видачу</a:t>
            </a:r>
            <a:r>
              <a:rPr lang="ru-RU" sz="1500" dirty="0"/>
              <a:t> та </a:t>
            </a:r>
            <a:r>
              <a:rPr lang="ru-RU" sz="1500" dirty="0" err="1"/>
              <a:t>використання</a:t>
            </a:r>
            <a:r>
              <a:rPr lang="ru-RU" sz="1500" dirty="0"/>
              <a:t> </a:t>
            </a:r>
            <a:r>
              <a:rPr lang="ru-RU" sz="1500" dirty="0" err="1"/>
              <a:t>документації</a:t>
            </a:r>
            <a:r>
              <a:rPr lang="ru-RU" sz="1500" dirty="0"/>
              <a:t> </a:t>
            </a:r>
            <a:r>
              <a:rPr lang="ru-RU" sz="1500" dirty="0" err="1"/>
              <a:t>відповідно</a:t>
            </a:r>
            <a:r>
              <a:rPr lang="ru-RU" sz="1500" dirty="0"/>
              <a:t> до </a:t>
            </a:r>
            <a:r>
              <a:rPr lang="ru-RU" sz="1500" dirty="0" err="1"/>
              <a:t>запитів</a:t>
            </a:r>
            <a:r>
              <a:rPr lang="ru-RU" sz="1500" dirty="0"/>
              <a:t> </a:t>
            </a:r>
            <a:r>
              <a:rPr lang="ru-RU" sz="1500" dirty="0" err="1"/>
              <a:t>приватних</a:t>
            </a:r>
            <a:r>
              <a:rPr lang="ru-RU" sz="1500" dirty="0"/>
              <a:t> </a:t>
            </a:r>
            <a:r>
              <a:rPr lang="ru-RU" sz="1500" dirty="0" err="1"/>
              <a:t>осіб</a:t>
            </a:r>
            <a:r>
              <a:rPr lang="ru-RU" sz="1500" dirty="0"/>
              <a:t> і </a:t>
            </a:r>
            <a:r>
              <a:rPr lang="ru-RU" sz="1500" dirty="0" err="1"/>
              <a:t>сторонніх</a:t>
            </a:r>
            <a:r>
              <a:rPr lang="ru-RU" sz="1500" dirty="0"/>
              <a:t> </a:t>
            </a:r>
            <a:r>
              <a:rPr lang="ru-RU" sz="1500" dirty="0" err="1"/>
              <a:t>організацій</a:t>
            </a:r>
            <a:r>
              <a:rPr lang="ru-RU" sz="1500" dirty="0"/>
              <a:t>, </a:t>
            </a:r>
            <a:r>
              <a:rPr lang="ru-RU" sz="1500" dirty="0" err="1"/>
              <a:t>враховувати</a:t>
            </a:r>
            <a:r>
              <a:rPr lang="ru-RU" sz="1500" dirty="0"/>
              <a:t> і </a:t>
            </a:r>
            <a:r>
              <a:rPr lang="ru-RU" sz="1500" dirty="0" err="1"/>
              <a:t>аналізувати</a:t>
            </a:r>
            <a:r>
              <a:rPr lang="ru-RU" sz="1500" dirty="0"/>
              <a:t> </a:t>
            </a:r>
            <a:r>
              <a:rPr lang="ru-RU" sz="1500" dirty="0" err="1"/>
              <a:t>процес</a:t>
            </a:r>
            <a:r>
              <a:rPr lang="ru-RU" sz="1500" dirty="0"/>
              <a:t> </a:t>
            </a:r>
            <a:r>
              <a:rPr lang="ru-RU" sz="1500" dirty="0" err="1"/>
              <a:t>даного</a:t>
            </a:r>
            <a:r>
              <a:rPr lang="ru-RU" sz="1500" dirty="0"/>
              <a:t> </a:t>
            </a:r>
            <a:r>
              <a:rPr lang="ru-RU" sz="1500" dirty="0" err="1"/>
              <a:t>використання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Готувати</a:t>
            </a:r>
            <a:r>
              <a:rPr lang="ru-RU" sz="1500" dirty="0"/>
              <a:t> </a:t>
            </a:r>
            <a:r>
              <a:rPr lang="ru-RU" sz="1500" dirty="0" err="1"/>
              <a:t>виписки</a:t>
            </a:r>
            <a:r>
              <a:rPr lang="ru-RU" sz="1500" dirty="0"/>
              <a:t> і </a:t>
            </a:r>
            <a:r>
              <a:rPr lang="ru-RU" sz="1500" dirty="0" err="1"/>
              <a:t>офіційні</a:t>
            </a:r>
            <a:r>
              <a:rPr lang="ru-RU" sz="1500" dirty="0"/>
              <a:t> </a:t>
            </a:r>
            <a:r>
              <a:rPr lang="ru-RU" sz="1500" dirty="0" err="1"/>
              <a:t>відповіді</a:t>
            </a:r>
            <a:r>
              <a:rPr lang="ru-RU" sz="1500" dirty="0"/>
              <a:t> на </a:t>
            </a:r>
            <a:r>
              <a:rPr lang="ru-RU" sz="1500" dirty="0" err="1"/>
              <a:t>запити</a:t>
            </a:r>
            <a:r>
              <a:rPr lang="ru-RU" sz="1500" dirty="0"/>
              <a:t> </a:t>
            </a:r>
            <a:r>
              <a:rPr lang="ru-RU" sz="1500" dirty="0" err="1"/>
              <a:t>громадян</a:t>
            </a:r>
            <a:r>
              <a:rPr lang="ru-RU" sz="1500" dirty="0"/>
              <a:t> </a:t>
            </a:r>
            <a:r>
              <a:rPr lang="ru-RU" sz="1500" dirty="0" err="1"/>
              <a:t>соціально</a:t>
            </a:r>
            <a:r>
              <a:rPr lang="ru-RU" sz="1500" dirty="0"/>
              <a:t>-правового характеру.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/>
              <a:t>Провод</a:t>
            </a:r>
            <a:r>
              <a:rPr lang="uk-UA" sz="1500" dirty="0" err="1"/>
              <a:t>ити</a:t>
            </a:r>
            <a:r>
              <a:rPr lang="ru-RU" sz="1500" dirty="0"/>
              <a:t> заходи </a:t>
            </a:r>
            <a:r>
              <a:rPr lang="ru-RU" sz="1500" dirty="0" err="1"/>
              <a:t>щодо</a:t>
            </a:r>
            <a:r>
              <a:rPr lang="ru-RU" sz="1500" dirty="0"/>
              <a:t> </a:t>
            </a:r>
            <a:r>
              <a:rPr lang="ru-RU" sz="1500" dirty="0" err="1"/>
              <a:t>експертизи</a:t>
            </a:r>
            <a:r>
              <a:rPr lang="ru-RU" sz="1500" dirty="0"/>
              <a:t> </a:t>
            </a:r>
            <a:r>
              <a:rPr lang="ru-RU" sz="1500" dirty="0" err="1"/>
              <a:t>цінності</a:t>
            </a:r>
            <a:r>
              <a:rPr lang="ru-RU" sz="1500" dirty="0"/>
              <a:t> того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іншого</a:t>
            </a:r>
            <a:r>
              <a:rPr lang="ru-RU" sz="1500" dirty="0"/>
              <a:t> документа, </a:t>
            </a:r>
            <a:r>
              <a:rPr lang="ru-RU" sz="1500" dirty="0" err="1"/>
              <a:t>організовувати</a:t>
            </a:r>
            <a:r>
              <a:rPr lang="ru-RU" sz="1500" dirty="0"/>
              <a:t> процедуру </a:t>
            </a:r>
            <a:r>
              <a:rPr lang="ru-RU" sz="1500" dirty="0" err="1"/>
              <a:t>передачі</a:t>
            </a:r>
            <a:r>
              <a:rPr lang="ru-RU" sz="1500" dirty="0"/>
              <a:t> </a:t>
            </a:r>
            <a:r>
              <a:rPr lang="ru-RU" sz="1500" dirty="0" err="1"/>
              <a:t>їх</a:t>
            </a:r>
            <a:r>
              <a:rPr lang="ru-RU" sz="1500" dirty="0"/>
              <a:t> з метою </a:t>
            </a:r>
            <a:r>
              <a:rPr lang="ru-RU" sz="1500" dirty="0" err="1"/>
              <a:t>постійного</a:t>
            </a:r>
            <a:r>
              <a:rPr lang="ru-RU" sz="1500" dirty="0"/>
              <a:t> </a:t>
            </a:r>
            <a:r>
              <a:rPr lang="ru-RU" sz="1500" dirty="0" err="1"/>
              <a:t>зберігання</a:t>
            </a:r>
            <a:r>
              <a:rPr lang="ru-RU" sz="1500" dirty="0"/>
              <a:t> в </a:t>
            </a:r>
            <a:r>
              <a:rPr lang="ru-RU" sz="1500" dirty="0" err="1"/>
              <a:t>муніципальний</a:t>
            </a:r>
            <a:r>
              <a:rPr lang="ru-RU" sz="1500" dirty="0"/>
              <a:t> </a:t>
            </a:r>
            <a:r>
              <a:rPr lang="ru-RU" sz="1500" dirty="0" err="1"/>
              <a:t>або</a:t>
            </a:r>
            <a:r>
              <a:rPr lang="ru-RU" sz="1500" dirty="0"/>
              <a:t> </a:t>
            </a:r>
            <a:r>
              <a:rPr lang="ru-RU" sz="1500" dirty="0" err="1"/>
              <a:t>державний</a:t>
            </a:r>
            <a:r>
              <a:rPr lang="ru-RU" sz="1500" dirty="0"/>
              <a:t> </a:t>
            </a:r>
            <a:r>
              <a:rPr lang="ru-RU" sz="1500" dirty="0" err="1"/>
              <a:t>архів</a:t>
            </a:r>
            <a:r>
              <a:rPr lang="ru-RU" sz="1500" dirty="0"/>
              <a:t> (в тому </a:t>
            </a:r>
            <a:r>
              <a:rPr lang="ru-RU" sz="1500" dirty="0" err="1"/>
              <a:t>випадку</a:t>
            </a:r>
            <a:r>
              <a:rPr lang="ru-RU" sz="1500" dirty="0"/>
              <a:t>, коли дана </a:t>
            </a:r>
            <a:r>
              <a:rPr lang="ru-RU" sz="1500" dirty="0" err="1"/>
              <a:t>організація</a:t>
            </a:r>
            <a:r>
              <a:rPr lang="ru-RU" sz="1500" dirty="0"/>
              <a:t> входить в число </a:t>
            </a:r>
            <a:r>
              <a:rPr lang="ru-RU" sz="1500" dirty="0" err="1"/>
              <a:t>джерел</a:t>
            </a:r>
            <a:r>
              <a:rPr lang="ru-RU" sz="1500" dirty="0"/>
              <a:t> </a:t>
            </a:r>
            <a:r>
              <a:rPr lang="ru-RU" sz="1500" dirty="0" err="1"/>
              <a:t>комплектування</a:t>
            </a:r>
            <a:r>
              <a:rPr lang="ru-RU" sz="1500" dirty="0"/>
              <a:t> </a:t>
            </a:r>
            <a:r>
              <a:rPr lang="ru-RU" sz="1500" dirty="0" err="1"/>
              <a:t>вище</a:t>
            </a:r>
            <a:r>
              <a:rPr lang="ru-RU" sz="1500" dirty="0"/>
              <a:t> </a:t>
            </a:r>
            <a:r>
              <a:rPr lang="ru-RU" sz="1500" dirty="0" err="1"/>
              <a:t>згаданих</a:t>
            </a:r>
            <a:r>
              <a:rPr lang="ru-RU" sz="1500" dirty="0"/>
              <a:t> </a:t>
            </a:r>
            <a:r>
              <a:rPr lang="ru-RU" sz="1500" dirty="0" err="1"/>
              <a:t>архівів</a:t>
            </a:r>
            <a:r>
              <a:rPr lang="ru-RU" sz="1500" dirty="0"/>
              <a:t>).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Перевіряти</a:t>
            </a:r>
            <a:r>
              <a:rPr lang="ru-RU" sz="1500" dirty="0"/>
              <a:t> </a:t>
            </a:r>
            <a:r>
              <a:rPr lang="ru-RU" sz="1500" dirty="0" err="1"/>
              <a:t>правильність</a:t>
            </a:r>
            <a:r>
              <a:rPr lang="ru-RU" sz="1500" dirty="0"/>
              <a:t> </a:t>
            </a:r>
            <a:r>
              <a:rPr lang="ru-RU" sz="1500" dirty="0" err="1"/>
              <a:t>оформлення</a:t>
            </a:r>
            <a:r>
              <a:rPr lang="ru-RU" sz="1500" dirty="0"/>
              <a:t> та </a:t>
            </a:r>
            <a:r>
              <a:rPr lang="ru-RU" sz="1500" dirty="0" err="1"/>
              <a:t>формування</a:t>
            </a:r>
            <a:r>
              <a:rPr lang="ru-RU" sz="1500" dirty="0"/>
              <a:t> </a:t>
            </a:r>
            <a:r>
              <a:rPr lang="ru-RU" sz="1500" dirty="0" err="1"/>
              <a:t>архівних</a:t>
            </a:r>
            <a:r>
              <a:rPr lang="ru-RU" sz="1500" dirty="0"/>
              <a:t> справ в </a:t>
            </a:r>
            <a:r>
              <a:rPr lang="ru-RU" sz="1500" dirty="0" err="1"/>
              <a:t>джерелах</a:t>
            </a:r>
            <a:r>
              <a:rPr lang="ru-RU" sz="1500" dirty="0"/>
              <a:t> </a:t>
            </a:r>
            <a:r>
              <a:rPr lang="ru-RU" sz="1500" dirty="0" err="1"/>
              <a:t>комплектування</a:t>
            </a:r>
            <a:r>
              <a:rPr lang="ru-RU" sz="1500" dirty="0"/>
              <a:t> - як у </a:t>
            </a:r>
            <a:r>
              <a:rPr lang="ru-RU" sz="1500" dirty="0" err="1"/>
              <a:t>власних</a:t>
            </a:r>
            <a:r>
              <a:rPr lang="ru-RU" sz="1500" dirty="0"/>
              <a:t> </a:t>
            </a:r>
            <a:r>
              <a:rPr lang="ru-RU" sz="1500" dirty="0" err="1"/>
              <a:t>структурних</a:t>
            </a:r>
            <a:r>
              <a:rPr lang="ru-RU" sz="1500" dirty="0"/>
              <a:t> </a:t>
            </a:r>
            <a:r>
              <a:rPr lang="ru-RU" sz="1500" dirty="0" err="1"/>
              <a:t>підрозділах</a:t>
            </a:r>
            <a:r>
              <a:rPr lang="ru-RU" sz="1500" dirty="0"/>
              <a:t>, так і в </a:t>
            </a:r>
            <a:r>
              <a:rPr lang="ru-RU" sz="1500" dirty="0" err="1"/>
              <a:t>інших</a:t>
            </a:r>
            <a:r>
              <a:rPr lang="ru-RU" sz="1500" dirty="0"/>
              <a:t> </a:t>
            </a:r>
            <a:r>
              <a:rPr lang="ru-RU" sz="1500" dirty="0" err="1"/>
              <a:t>організаціях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Організовувати</a:t>
            </a:r>
            <a:r>
              <a:rPr lang="ru-RU" sz="1500" dirty="0"/>
              <a:t> роботу з </a:t>
            </a:r>
            <a:r>
              <a:rPr lang="ru-RU" sz="1500" dirty="0" err="1"/>
              <a:t>ведення</a:t>
            </a:r>
            <a:r>
              <a:rPr lang="ru-RU" sz="1500" dirty="0"/>
              <a:t> </a:t>
            </a:r>
            <a:r>
              <a:rPr lang="ru-RU" sz="1500" dirty="0" err="1"/>
              <a:t>ділової</a:t>
            </a:r>
            <a:r>
              <a:rPr lang="ru-RU" sz="1500" dirty="0"/>
              <a:t> </a:t>
            </a:r>
            <a:r>
              <a:rPr lang="ru-RU" sz="1500" dirty="0" err="1"/>
              <a:t>номенклатури</a:t>
            </a:r>
            <a:r>
              <a:rPr lang="ru-RU" sz="1500" dirty="0"/>
              <a:t> </a:t>
            </a:r>
            <a:r>
              <a:rPr lang="ru-RU" sz="1500" dirty="0" err="1"/>
              <a:t>підприємства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Надавати</a:t>
            </a:r>
            <a:r>
              <a:rPr lang="ru-RU" sz="1500" dirty="0"/>
              <a:t> </a:t>
            </a:r>
            <a:r>
              <a:rPr lang="ru-RU" sz="1500" dirty="0" err="1"/>
              <a:t>практичну</a:t>
            </a:r>
            <a:r>
              <a:rPr lang="ru-RU" sz="1500" dirty="0"/>
              <a:t> та </a:t>
            </a:r>
            <a:r>
              <a:rPr lang="ru-RU" sz="1500" dirty="0" err="1"/>
              <a:t>методичну</a:t>
            </a:r>
            <a:r>
              <a:rPr lang="ru-RU" sz="1500" dirty="0"/>
              <a:t> </a:t>
            </a:r>
            <a:r>
              <a:rPr lang="ru-RU" sz="1500" dirty="0" err="1"/>
              <a:t>допомогу</a:t>
            </a:r>
            <a:r>
              <a:rPr lang="ru-RU" sz="1500" dirty="0"/>
              <a:t> по </a:t>
            </a:r>
            <a:r>
              <a:rPr lang="ru-RU" sz="1500" dirty="0" err="1"/>
              <a:t>роботі</a:t>
            </a:r>
            <a:r>
              <a:rPr lang="ru-RU" sz="1500" dirty="0"/>
              <a:t> з </a:t>
            </a:r>
            <a:r>
              <a:rPr lang="ru-RU" sz="1500" dirty="0" err="1"/>
              <a:t>документацією</a:t>
            </a:r>
            <a:r>
              <a:rPr lang="ru-RU" sz="1500" dirty="0"/>
              <a:t> кожному структурному </a:t>
            </a:r>
            <a:r>
              <a:rPr lang="ru-RU" sz="1500" dirty="0" err="1"/>
              <a:t>підрозділу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Брати</a:t>
            </a:r>
            <a:r>
              <a:rPr lang="ru-RU" sz="1500" dirty="0"/>
              <a:t> участь в </a:t>
            </a:r>
            <a:r>
              <a:rPr lang="ru-RU" sz="1500" dirty="0" err="1"/>
              <a:t>процесі</a:t>
            </a:r>
            <a:r>
              <a:rPr lang="ru-RU" sz="1500" dirty="0"/>
              <a:t> </a:t>
            </a:r>
            <a:r>
              <a:rPr lang="ru-RU" sz="1500" dirty="0" err="1"/>
              <a:t>розробки</a:t>
            </a:r>
            <a:r>
              <a:rPr lang="ru-RU" sz="1500" dirty="0"/>
              <a:t> </a:t>
            </a:r>
            <a:r>
              <a:rPr lang="ru-RU" sz="1500" dirty="0" err="1"/>
              <a:t>архівної</a:t>
            </a:r>
            <a:r>
              <a:rPr lang="ru-RU" sz="1500" dirty="0"/>
              <a:t> </a:t>
            </a:r>
            <a:r>
              <a:rPr lang="ru-RU" sz="1500" dirty="0" err="1"/>
              <a:t>справи</a:t>
            </a:r>
            <a:r>
              <a:rPr lang="ru-RU" sz="1500" dirty="0"/>
              <a:t> та </a:t>
            </a:r>
            <a:r>
              <a:rPr lang="ru-RU" sz="1500" dirty="0" err="1"/>
              <a:t>документаційного</a:t>
            </a:r>
            <a:r>
              <a:rPr lang="ru-RU" sz="1500" dirty="0"/>
              <a:t> </a:t>
            </a:r>
            <a:r>
              <a:rPr lang="ru-RU" sz="1500" dirty="0" err="1"/>
              <a:t>забезпечення</a:t>
            </a:r>
            <a:r>
              <a:rPr lang="ru-RU" sz="1500" dirty="0"/>
              <a:t> </a:t>
            </a:r>
            <a:r>
              <a:rPr lang="ru-RU" sz="1500" dirty="0" err="1"/>
              <a:t>управління</a:t>
            </a:r>
            <a:r>
              <a:rPr lang="ru-RU" sz="1500" dirty="0"/>
              <a:t>.</a:t>
            </a:r>
          </a:p>
          <a:p>
            <a:pPr lvl="0" indent="-285750" algn="just">
              <a:buFont typeface="Arial" pitchFamily="34" charset="0"/>
              <a:buChar char="•"/>
            </a:pPr>
            <a:r>
              <a:rPr lang="ru-RU" sz="1500" dirty="0" err="1"/>
              <a:t>Брати</a:t>
            </a:r>
            <a:r>
              <a:rPr lang="ru-RU" sz="1500" dirty="0"/>
              <a:t> участь у заходах,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проводяться</a:t>
            </a:r>
            <a:r>
              <a:rPr lang="ru-RU" sz="1500" dirty="0"/>
              <a:t> з метою </a:t>
            </a:r>
            <a:r>
              <a:rPr lang="ru-RU" sz="1500" dirty="0" err="1"/>
              <a:t>підвищення</a:t>
            </a:r>
            <a:r>
              <a:rPr lang="ru-RU" sz="1500" dirty="0"/>
              <a:t> </a:t>
            </a:r>
            <a:r>
              <a:rPr lang="ru-RU" sz="1500" dirty="0" err="1"/>
              <a:t>кваліфікації</a:t>
            </a:r>
            <a:r>
              <a:rPr lang="ru-RU" sz="1500" dirty="0"/>
              <a:t> </a:t>
            </a:r>
            <a:r>
              <a:rPr lang="ru-RU" sz="1500" dirty="0" err="1"/>
              <a:t>архівних</a:t>
            </a:r>
            <a:r>
              <a:rPr lang="ru-RU" sz="1500" dirty="0"/>
              <a:t> </a:t>
            </a:r>
            <a:r>
              <a:rPr lang="ru-RU" sz="1500" dirty="0" err="1"/>
              <a:t>працівників</a:t>
            </a:r>
            <a:r>
              <a:rPr lang="ru-RU" sz="1500" dirty="0"/>
              <a:t> і </a:t>
            </a:r>
            <a:r>
              <a:rPr lang="ru-RU" sz="1500" dirty="0" err="1"/>
              <a:t>службовців</a:t>
            </a:r>
            <a:r>
              <a:rPr lang="ru-RU" sz="1500" dirty="0"/>
              <a:t> на посадах, </a:t>
            </a:r>
            <a:r>
              <a:rPr lang="ru-RU" sz="1500" dirty="0" err="1"/>
              <a:t>що</a:t>
            </a:r>
            <a:r>
              <a:rPr lang="ru-RU" sz="1500" dirty="0"/>
              <a:t> </a:t>
            </a:r>
            <a:r>
              <a:rPr lang="ru-RU" sz="1500" dirty="0" err="1"/>
              <a:t>мають</a:t>
            </a:r>
            <a:r>
              <a:rPr lang="ru-RU" sz="1500" dirty="0"/>
              <a:t> </a:t>
            </a:r>
            <a:r>
              <a:rPr lang="ru-RU" sz="1500" dirty="0" err="1"/>
              <a:t>відношення</a:t>
            </a:r>
            <a:r>
              <a:rPr lang="ru-RU" sz="1500" dirty="0"/>
              <a:t> до </a:t>
            </a:r>
            <a:r>
              <a:rPr lang="ru-RU" sz="1500" dirty="0" err="1"/>
              <a:t>документаційного</a:t>
            </a:r>
            <a:r>
              <a:rPr lang="ru-RU" sz="1500" dirty="0"/>
              <a:t> </a:t>
            </a:r>
            <a:r>
              <a:rPr lang="ru-RU" sz="1500" dirty="0" err="1"/>
              <a:t>забезпечення</a:t>
            </a:r>
            <a:r>
              <a:rPr lang="ru-RU" sz="1500" dirty="0"/>
              <a:t> </a:t>
            </a:r>
            <a:r>
              <a:rPr lang="ru-RU" sz="1500" dirty="0" err="1"/>
              <a:t>управління</a:t>
            </a:r>
            <a:r>
              <a:rPr lang="ru-RU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9225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4478" y="268860"/>
            <a:ext cx="8131977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/>
              <a:t>Особливості роботи архіву</a:t>
            </a:r>
            <a:endParaRPr lang="ru-RU" sz="4400" dirty="0"/>
          </a:p>
          <a:p>
            <a:pPr indent="444500" algn="just"/>
            <a:r>
              <a:rPr lang="ru-RU" sz="1400" dirty="0" err="1"/>
              <a:t>Справи</a:t>
            </a:r>
            <a:r>
              <a:rPr lang="ru-RU" sz="1400" dirty="0"/>
              <a:t> в </a:t>
            </a:r>
            <a:r>
              <a:rPr lang="ru-RU" sz="1400" dirty="0" err="1"/>
              <a:t>архів</a:t>
            </a:r>
            <a:r>
              <a:rPr lang="ru-RU" sz="1400" dirty="0"/>
              <a:t> </a:t>
            </a:r>
            <a:r>
              <a:rPr lang="ru-RU" sz="1400" dirty="0" err="1"/>
              <a:t>організації</a:t>
            </a:r>
            <a:r>
              <a:rPr lang="ru-RU" sz="1400" dirty="0"/>
              <a:t> </a:t>
            </a:r>
            <a:r>
              <a:rPr lang="ru-RU" sz="1400" dirty="0" err="1"/>
              <a:t>передаються</a:t>
            </a:r>
            <a:r>
              <a:rPr lang="ru-RU" sz="1400" dirty="0"/>
              <a:t> </a:t>
            </a:r>
            <a:r>
              <a:rPr lang="ru-RU" sz="1400" dirty="0" err="1"/>
              <a:t>згідно</a:t>
            </a:r>
            <a:r>
              <a:rPr lang="ru-RU" sz="1400" dirty="0"/>
              <a:t> </a:t>
            </a:r>
            <a:r>
              <a:rPr lang="ru-RU" sz="1400" dirty="0" err="1"/>
              <a:t>спеціально</a:t>
            </a:r>
            <a:r>
              <a:rPr lang="ru-RU" sz="1400" dirty="0"/>
              <a:t> </a:t>
            </a:r>
            <a:r>
              <a:rPr lang="ru-RU" sz="1400" dirty="0" err="1"/>
              <a:t>розроблен</a:t>
            </a:r>
            <a:r>
              <a:rPr lang="uk-UA" sz="1400" dirty="0" err="1"/>
              <a:t>ого</a:t>
            </a:r>
            <a:r>
              <a:rPr lang="ru-RU" sz="1400" dirty="0"/>
              <a:t> </a:t>
            </a:r>
            <a:r>
              <a:rPr lang="ru-RU" sz="1400" dirty="0" err="1"/>
              <a:t>графік</a:t>
            </a:r>
            <a:r>
              <a:rPr lang="uk-UA" sz="1400" dirty="0"/>
              <a:t>у</a:t>
            </a:r>
            <a:r>
              <a:rPr lang="ru-RU" sz="1400" dirty="0"/>
              <a:t>. </a:t>
            </a:r>
            <a:r>
              <a:rPr lang="ru-RU" sz="1400" dirty="0" err="1"/>
              <a:t>Його</a:t>
            </a:r>
            <a:r>
              <a:rPr lang="ru-RU" sz="1400" dirty="0"/>
              <a:t> </a:t>
            </a:r>
            <a:r>
              <a:rPr lang="ru-RU" sz="1400" dirty="0" err="1"/>
              <a:t>складання</a:t>
            </a:r>
            <a:r>
              <a:rPr lang="ru-RU" sz="1400" dirty="0"/>
              <a:t> повинно бути </a:t>
            </a:r>
            <a:r>
              <a:rPr lang="ru-RU" sz="1400" dirty="0" err="1"/>
              <a:t>погоджено</a:t>
            </a:r>
            <a:r>
              <a:rPr lang="ru-RU" sz="1400" dirty="0"/>
              <a:t> з </a:t>
            </a:r>
            <a:r>
              <a:rPr lang="ru-RU" sz="1400" dirty="0" err="1"/>
              <a:t>керівниками</a:t>
            </a:r>
            <a:r>
              <a:rPr lang="ru-RU" sz="1400" dirty="0"/>
              <a:t> кожного </a:t>
            </a:r>
            <a:r>
              <a:rPr lang="ru-RU" sz="1400" dirty="0" err="1"/>
              <a:t>із</a:t>
            </a:r>
            <a:r>
              <a:rPr lang="ru-RU" sz="1400" dirty="0"/>
              <a:t> </a:t>
            </a:r>
            <a:r>
              <a:rPr lang="ru-RU" sz="1400" dirty="0" err="1"/>
              <a:t>структурних</a:t>
            </a:r>
            <a:r>
              <a:rPr lang="ru-RU" sz="1400" dirty="0"/>
              <a:t> </a:t>
            </a:r>
            <a:r>
              <a:rPr lang="ru-RU" sz="1400" dirty="0" err="1"/>
              <a:t>підрозділів</a:t>
            </a:r>
            <a:r>
              <a:rPr lang="ru-RU" sz="1400" dirty="0"/>
              <a:t>, </a:t>
            </a:r>
            <a:r>
              <a:rPr lang="ru-RU" sz="1400" dirty="0" err="1"/>
              <a:t>які</a:t>
            </a:r>
            <a:r>
              <a:rPr lang="ru-RU" sz="1400" dirty="0"/>
              <a:t> </a:t>
            </a:r>
            <a:r>
              <a:rPr lang="ru-RU" sz="1400" dirty="0" err="1"/>
              <a:t>мають</a:t>
            </a:r>
            <a:r>
              <a:rPr lang="ru-RU" sz="1400" dirty="0"/>
              <a:t> </a:t>
            </a:r>
            <a:r>
              <a:rPr lang="ru-RU" sz="1400" dirty="0" err="1"/>
              <a:t>передавати</a:t>
            </a:r>
            <a:r>
              <a:rPr lang="ru-RU" sz="1400" dirty="0"/>
              <a:t> </a:t>
            </a:r>
            <a:r>
              <a:rPr lang="ru-RU" sz="1400" dirty="0" err="1"/>
              <a:t>документи</a:t>
            </a:r>
            <a:r>
              <a:rPr lang="ru-RU" sz="1400" dirty="0"/>
              <a:t>, а </a:t>
            </a:r>
            <a:r>
              <a:rPr lang="ru-RU" sz="1400" dirty="0" err="1"/>
              <a:t>також</a:t>
            </a:r>
            <a:r>
              <a:rPr lang="ru-RU" sz="1400" dirty="0"/>
              <a:t> </a:t>
            </a:r>
            <a:r>
              <a:rPr lang="ru-RU" sz="1400" dirty="0" err="1"/>
              <a:t>затверджено</a:t>
            </a:r>
            <a:r>
              <a:rPr lang="ru-RU" sz="1400" dirty="0"/>
              <a:t> </a:t>
            </a:r>
            <a:r>
              <a:rPr lang="ru-RU" sz="1400" dirty="0" err="1"/>
              <a:t>архіваріусом</a:t>
            </a:r>
            <a:r>
              <a:rPr lang="ru-RU" sz="1400" dirty="0"/>
              <a:t>. Так як </a:t>
            </a:r>
            <a:r>
              <a:rPr lang="ru-RU" sz="1400" dirty="0" err="1"/>
              <a:t>робочі</a:t>
            </a:r>
            <a:r>
              <a:rPr lang="ru-RU" sz="1400" dirty="0"/>
              <a:t> </a:t>
            </a:r>
            <a:r>
              <a:rPr lang="ru-RU" sz="1400" dirty="0" err="1"/>
              <a:t>документи</a:t>
            </a:r>
            <a:r>
              <a:rPr lang="ru-RU" sz="1400" dirty="0"/>
              <a:t> в </a:t>
            </a:r>
            <a:r>
              <a:rPr lang="ru-RU" sz="1400" dirty="0" err="1"/>
              <a:t>архіві</a:t>
            </a:r>
            <a:r>
              <a:rPr lang="ru-RU" sz="1400" dirty="0"/>
              <a:t> не </a:t>
            </a:r>
            <a:r>
              <a:rPr lang="ru-RU" sz="1400" dirty="0" err="1"/>
              <a:t>тільки</a:t>
            </a:r>
            <a:r>
              <a:rPr lang="ru-RU" sz="1400" dirty="0"/>
              <a:t> </a:t>
            </a:r>
            <a:r>
              <a:rPr lang="ru-RU" sz="1400" dirty="0" err="1"/>
              <a:t>зберігаються</a:t>
            </a:r>
            <a:r>
              <a:rPr lang="ru-RU" sz="1400" dirty="0"/>
              <a:t>, а й </a:t>
            </a:r>
            <a:r>
              <a:rPr lang="ru-RU" sz="1400" dirty="0" err="1"/>
              <a:t>періодично</a:t>
            </a:r>
            <a:r>
              <a:rPr lang="ru-RU" sz="1400" dirty="0"/>
              <a:t> </a:t>
            </a:r>
            <a:r>
              <a:rPr lang="ru-RU" sz="1400" dirty="0" err="1"/>
              <a:t>використовуються</a:t>
            </a:r>
            <a:r>
              <a:rPr lang="ru-RU" sz="1400" dirty="0"/>
              <a:t>, </a:t>
            </a:r>
            <a:r>
              <a:rPr lang="ru-RU" sz="1400" dirty="0" err="1"/>
              <a:t>слід</a:t>
            </a:r>
            <a:r>
              <a:rPr lang="ru-RU" sz="1400" dirty="0"/>
              <a:t> </a:t>
            </a:r>
            <a:r>
              <a:rPr lang="ru-RU" sz="1400" dirty="0" err="1"/>
              <a:t>визначити</a:t>
            </a:r>
            <a:r>
              <a:rPr lang="ru-RU" sz="1400" dirty="0"/>
              <a:t> регламент </a:t>
            </a:r>
            <a:r>
              <a:rPr lang="ru-RU" sz="1400" dirty="0" err="1"/>
              <a:t>їх</a:t>
            </a:r>
            <a:r>
              <a:rPr lang="ru-RU" sz="1400" dirty="0"/>
              <a:t> </a:t>
            </a:r>
            <a:r>
              <a:rPr lang="ru-RU" sz="1400" dirty="0" err="1"/>
              <a:t>видачі</a:t>
            </a:r>
            <a:r>
              <a:rPr lang="ru-RU" sz="1400" dirty="0"/>
              <a:t> (у </a:t>
            </a:r>
            <a:r>
              <a:rPr lang="ru-RU" sz="1400" dirty="0" err="1"/>
              <a:t>разі</a:t>
            </a:r>
            <a:r>
              <a:rPr lang="ru-RU" sz="1400" dirty="0"/>
              <a:t> </a:t>
            </a:r>
            <a:r>
              <a:rPr lang="ru-RU" sz="1400" dirty="0" err="1"/>
              <a:t>необхідності</a:t>
            </a:r>
            <a:r>
              <a:rPr lang="ru-RU" sz="1400" dirty="0"/>
              <a:t>) </a:t>
            </a:r>
            <a:r>
              <a:rPr lang="ru-RU" sz="1400" dirty="0" err="1"/>
              <a:t>згідно</a:t>
            </a:r>
            <a:r>
              <a:rPr lang="ru-RU" sz="1400" dirty="0"/>
              <a:t> з </a:t>
            </a:r>
            <a:r>
              <a:rPr lang="ru-RU" sz="1400" dirty="0" err="1"/>
              <a:t>поданими</a:t>
            </a:r>
            <a:r>
              <a:rPr lang="ru-RU" sz="1400" dirty="0"/>
              <a:t> заявками </a:t>
            </a:r>
            <a:r>
              <a:rPr lang="ru-RU" sz="1400" dirty="0" err="1"/>
              <a:t>співробітників</a:t>
            </a:r>
            <a:r>
              <a:rPr lang="ru-RU" sz="1400" dirty="0"/>
              <a:t> </a:t>
            </a:r>
            <a:r>
              <a:rPr lang="ru-RU" sz="1400" dirty="0" err="1"/>
              <a:t>організації</a:t>
            </a:r>
            <a:r>
              <a:rPr lang="ru-RU" sz="1400" dirty="0"/>
              <a:t>, а </a:t>
            </a:r>
            <a:r>
              <a:rPr lang="ru-RU" sz="1400" dirty="0" err="1"/>
              <a:t>також</a:t>
            </a:r>
            <a:r>
              <a:rPr lang="ru-RU" sz="1400" dirty="0"/>
              <a:t> </a:t>
            </a:r>
            <a:r>
              <a:rPr lang="ru-RU" sz="1400" dirty="0" err="1"/>
              <a:t>сторонніх</a:t>
            </a:r>
            <a:r>
              <a:rPr lang="ru-RU" sz="1400" dirty="0"/>
              <a:t> </a:t>
            </a:r>
            <a:r>
              <a:rPr lang="ru-RU" sz="1400" dirty="0" err="1"/>
              <a:t>зацікавлених</a:t>
            </a:r>
            <a:r>
              <a:rPr lang="ru-RU" sz="1400" dirty="0"/>
              <a:t> </a:t>
            </a:r>
            <a:r>
              <a:rPr lang="ru-RU" sz="1400" dirty="0" err="1"/>
              <a:t>осіб</a:t>
            </a:r>
            <a:r>
              <a:rPr lang="ru-RU" sz="1400" dirty="0"/>
              <a:t>.</a:t>
            </a:r>
          </a:p>
          <a:p>
            <a:pPr indent="444500" algn="just"/>
            <a:r>
              <a:rPr lang="ru-RU" sz="1400" dirty="0" err="1"/>
              <a:t>Видача</a:t>
            </a:r>
            <a:r>
              <a:rPr lang="ru-RU" sz="1400" dirty="0"/>
              <a:t> </a:t>
            </a:r>
            <a:r>
              <a:rPr lang="ru-RU" sz="1400" dirty="0" err="1"/>
              <a:t>документів</a:t>
            </a:r>
            <a:r>
              <a:rPr lang="ru-RU" sz="1400" dirty="0"/>
              <a:t> повинна </a:t>
            </a:r>
            <a:r>
              <a:rPr lang="ru-RU" sz="1400" dirty="0" err="1"/>
              <a:t>відзначатися</a:t>
            </a:r>
            <a:r>
              <a:rPr lang="ru-RU" sz="1400" dirty="0"/>
              <a:t> в </a:t>
            </a:r>
            <a:r>
              <a:rPr lang="ru-RU" sz="1400" dirty="0" err="1"/>
              <a:t>певних</a:t>
            </a:r>
            <a:r>
              <a:rPr lang="ru-RU" sz="1400" dirty="0"/>
              <a:t> книгах </a:t>
            </a:r>
            <a:r>
              <a:rPr lang="ru-RU" sz="1400" dirty="0" err="1"/>
              <a:t>реєстрації</a:t>
            </a:r>
            <a:r>
              <a:rPr lang="ru-RU" sz="1400" dirty="0"/>
              <a:t>. Для </a:t>
            </a:r>
            <a:r>
              <a:rPr lang="ru-RU" sz="1400" dirty="0" err="1"/>
              <a:t>оформлення</a:t>
            </a:r>
            <a:r>
              <a:rPr lang="ru-RU" sz="1400" dirty="0"/>
              <a:t> </a:t>
            </a:r>
            <a:r>
              <a:rPr lang="ru-RU" sz="1400" dirty="0" err="1"/>
              <a:t>процесу</a:t>
            </a:r>
            <a:r>
              <a:rPr lang="ru-RU" sz="1400" dirty="0"/>
              <a:t> </a:t>
            </a:r>
            <a:r>
              <a:rPr lang="ru-RU" sz="1400" dirty="0" err="1"/>
              <a:t>існують</a:t>
            </a:r>
            <a:r>
              <a:rPr lang="ru-RU" sz="1400" dirty="0"/>
              <a:t> </a:t>
            </a:r>
            <a:r>
              <a:rPr lang="ru-RU" sz="1400" dirty="0" err="1"/>
              <a:t>вимоги-замовлення</a:t>
            </a:r>
            <a:r>
              <a:rPr lang="ru-RU" sz="1400" dirty="0"/>
              <a:t>, </a:t>
            </a:r>
            <a:r>
              <a:rPr lang="ru-RU" sz="1400" dirty="0" err="1"/>
              <a:t>акти</a:t>
            </a:r>
            <a:r>
              <a:rPr lang="ru-RU" sz="1400" dirty="0"/>
              <a:t> на передачу справ для </a:t>
            </a:r>
            <a:r>
              <a:rPr lang="ru-RU" sz="1400" dirty="0" err="1"/>
              <a:t>процедури</a:t>
            </a:r>
            <a:r>
              <a:rPr lang="ru-RU" sz="1400" dirty="0"/>
              <a:t> </a:t>
            </a:r>
            <a:r>
              <a:rPr lang="ru-RU" sz="1400" dirty="0" err="1"/>
              <a:t>тимчасового</a:t>
            </a:r>
            <a:r>
              <a:rPr lang="ru-RU" sz="1400" dirty="0"/>
              <a:t> </a:t>
            </a:r>
            <a:r>
              <a:rPr lang="ru-RU" sz="1400" dirty="0" err="1"/>
              <a:t>використання</a:t>
            </a:r>
            <a:r>
              <a:rPr lang="ru-RU" sz="1400" dirty="0"/>
              <a:t> </a:t>
            </a:r>
            <a:r>
              <a:rPr lang="ru-RU" sz="1400" dirty="0" err="1"/>
              <a:t>стороннім</a:t>
            </a:r>
            <a:r>
              <a:rPr lang="ru-RU" sz="1400" dirty="0"/>
              <a:t> </a:t>
            </a:r>
            <a:r>
              <a:rPr lang="ru-RU" sz="1400" dirty="0" err="1"/>
              <a:t>організаціям</a:t>
            </a:r>
            <a:r>
              <a:rPr lang="ru-RU" sz="1400" dirty="0"/>
              <a:t> (в </a:t>
            </a:r>
            <a:r>
              <a:rPr lang="ru-RU" sz="1400" dirty="0" err="1"/>
              <a:t>числі</a:t>
            </a:r>
            <a:r>
              <a:rPr lang="ru-RU" sz="1400" dirty="0"/>
              <a:t> </a:t>
            </a:r>
            <a:r>
              <a:rPr lang="ru-RU" sz="1400" dirty="0" err="1"/>
              <a:t>інших</a:t>
            </a:r>
            <a:r>
              <a:rPr lang="ru-RU" sz="1400" dirty="0"/>
              <a:t> до них </a:t>
            </a:r>
            <a:r>
              <a:rPr lang="ru-RU" sz="1400" dirty="0" err="1"/>
              <a:t>можуть</a:t>
            </a:r>
            <a:r>
              <a:rPr lang="ru-RU" sz="1400" dirty="0"/>
              <a:t> </a:t>
            </a:r>
            <a:r>
              <a:rPr lang="uk-UA" sz="1400" dirty="0"/>
              <a:t>відноси</a:t>
            </a:r>
            <a:r>
              <a:rPr lang="ru-RU" sz="1400" dirty="0" err="1"/>
              <a:t>тися</a:t>
            </a:r>
            <a:r>
              <a:rPr lang="ru-RU" sz="1400" dirty="0"/>
              <a:t> </a:t>
            </a:r>
            <a:r>
              <a:rPr lang="ru-RU" sz="1400" dirty="0" err="1"/>
              <a:t>органи</a:t>
            </a:r>
            <a:r>
              <a:rPr lang="ru-RU" sz="1400" dirty="0"/>
              <a:t> </a:t>
            </a:r>
            <a:r>
              <a:rPr lang="ru-RU" sz="1400" dirty="0" err="1"/>
              <a:t>прокуратури</a:t>
            </a:r>
            <a:r>
              <a:rPr lang="ru-RU" sz="1400" dirty="0"/>
              <a:t> і суду). </a:t>
            </a:r>
            <a:r>
              <a:rPr lang="ru-RU" sz="1400" dirty="0" err="1"/>
              <a:t>Видаються</a:t>
            </a:r>
            <a:r>
              <a:rPr lang="ru-RU" sz="1400" dirty="0"/>
              <a:t> </a:t>
            </a:r>
            <a:r>
              <a:rPr lang="ru-RU" sz="1400" dirty="0" err="1"/>
              <a:t>документи</a:t>
            </a:r>
            <a:r>
              <a:rPr lang="ru-RU" sz="1400" dirty="0"/>
              <a:t> на </a:t>
            </a:r>
            <a:r>
              <a:rPr lang="ru-RU" sz="1400" dirty="0" err="1"/>
              <a:t>термін</a:t>
            </a:r>
            <a:r>
              <a:rPr lang="ru-RU" sz="1400" dirty="0"/>
              <a:t> до одного </a:t>
            </a:r>
            <a:r>
              <a:rPr lang="ru-RU" sz="1400" dirty="0" err="1"/>
              <a:t>місяця</a:t>
            </a:r>
            <a:r>
              <a:rPr lang="ru-RU" sz="1400" dirty="0"/>
              <a:t> </a:t>
            </a:r>
            <a:r>
              <a:rPr lang="ru-RU" sz="1400" dirty="0" err="1"/>
              <a:t>власним</a:t>
            </a:r>
            <a:r>
              <a:rPr lang="ru-RU" sz="1400" dirty="0"/>
              <a:t> </a:t>
            </a:r>
            <a:r>
              <a:rPr lang="ru-RU" sz="1400" dirty="0" err="1"/>
              <a:t>співробітникам</a:t>
            </a:r>
            <a:r>
              <a:rPr lang="ru-RU" sz="1400" dirty="0"/>
              <a:t> і до </a:t>
            </a:r>
            <a:r>
              <a:rPr lang="ru-RU" sz="1400" dirty="0" err="1"/>
              <a:t>трьох</a:t>
            </a:r>
            <a:r>
              <a:rPr lang="ru-RU" sz="1400" dirty="0"/>
              <a:t> </a:t>
            </a:r>
            <a:r>
              <a:rPr lang="ru-RU" sz="1400" dirty="0" err="1"/>
              <a:t>місяців</a:t>
            </a:r>
            <a:r>
              <a:rPr lang="ru-RU" sz="1400" dirty="0"/>
              <a:t> - </a:t>
            </a:r>
            <a:r>
              <a:rPr lang="ru-RU" sz="1400" dirty="0" err="1"/>
              <a:t>представникам</a:t>
            </a:r>
            <a:r>
              <a:rPr lang="ru-RU" sz="1400" dirty="0"/>
              <a:t> </a:t>
            </a:r>
            <a:r>
              <a:rPr lang="ru-RU" sz="1400" dirty="0" err="1"/>
              <a:t>сторонніх</a:t>
            </a:r>
            <a:r>
              <a:rPr lang="ru-RU" sz="1400" dirty="0"/>
              <a:t> структур.</a:t>
            </a:r>
          </a:p>
          <a:p>
            <a:pPr indent="444500" algn="ctr"/>
            <a:r>
              <a:rPr lang="uk-UA" sz="1400" dirty="0"/>
              <a:t>В</a:t>
            </a:r>
            <a:r>
              <a:rPr lang="ru-RU" sz="1400" dirty="0" err="1"/>
              <a:t>имоги</a:t>
            </a:r>
            <a:r>
              <a:rPr lang="ru-RU" sz="1400" dirty="0"/>
              <a:t> до </a:t>
            </a:r>
            <a:r>
              <a:rPr lang="ru-RU" sz="1400" dirty="0" err="1"/>
              <a:t>приміщення</a:t>
            </a:r>
            <a:r>
              <a:rPr lang="ru-RU" sz="1400" dirty="0"/>
              <a:t> </a:t>
            </a:r>
            <a:r>
              <a:rPr lang="ru-RU" sz="1400" dirty="0" err="1"/>
              <a:t>архіву</a:t>
            </a:r>
            <a:r>
              <a:rPr lang="ru-RU" sz="1400" dirty="0"/>
              <a:t>.</a:t>
            </a:r>
          </a:p>
          <a:p>
            <a:pPr indent="444500" algn="just"/>
            <a:r>
              <a:rPr lang="ru-RU" sz="1400" dirty="0"/>
              <a:t> </a:t>
            </a:r>
            <a:r>
              <a:rPr lang="ru-RU" sz="1400" dirty="0" err="1" smtClean="0"/>
              <a:t>Найголовніше</a:t>
            </a:r>
            <a:r>
              <a:rPr lang="ru-RU" sz="1400" dirty="0" smtClean="0"/>
              <a:t> </a:t>
            </a:r>
            <a:r>
              <a:rPr lang="ru-RU" sz="1400" dirty="0"/>
              <a:t>з того, </a:t>
            </a:r>
            <a:r>
              <a:rPr lang="ru-RU" sz="1400" dirty="0" err="1"/>
              <a:t>що</a:t>
            </a:r>
            <a:r>
              <a:rPr lang="ru-RU" sz="1400" dirty="0"/>
              <a:t> </a:t>
            </a:r>
            <a:r>
              <a:rPr lang="ru-RU" sz="1400" dirty="0" err="1"/>
              <a:t>необхідно</a:t>
            </a:r>
            <a:r>
              <a:rPr lang="ru-RU" sz="1400" dirty="0"/>
              <a:t> </a:t>
            </a:r>
            <a:r>
              <a:rPr lang="ru-RU" sz="1400" dirty="0" err="1"/>
              <a:t>враховувати</a:t>
            </a:r>
            <a:r>
              <a:rPr lang="ru-RU" sz="1400" dirty="0"/>
              <a:t>, - </a:t>
            </a:r>
            <a:r>
              <a:rPr lang="ru-RU" sz="1400" dirty="0" err="1"/>
              <a:t>розміщувати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</a:t>
            </a:r>
            <a:r>
              <a:rPr lang="ru-RU" sz="1400" dirty="0" err="1"/>
              <a:t>ні</a:t>
            </a:r>
            <a:r>
              <a:rPr lang="ru-RU" sz="1400" dirty="0"/>
              <a:t> в </a:t>
            </a:r>
            <a:r>
              <a:rPr lang="ru-RU" sz="1400" dirty="0" err="1"/>
              <a:t>якому</a:t>
            </a:r>
            <a:r>
              <a:rPr lang="ru-RU" sz="1400" dirty="0"/>
              <a:t> </a:t>
            </a:r>
            <a:r>
              <a:rPr lang="ru-RU" sz="1400" dirty="0" err="1"/>
              <a:t>разі</a:t>
            </a:r>
            <a:r>
              <a:rPr lang="ru-RU" sz="1400" dirty="0"/>
              <a:t> не </a:t>
            </a:r>
            <a:r>
              <a:rPr lang="ru-RU" sz="1400" dirty="0" err="1"/>
              <a:t>допускається</a:t>
            </a:r>
            <a:r>
              <a:rPr lang="ru-RU" sz="1400" dirty="0"/>
              <a:t> в </a:t>
            </a:r>
            <a:r>
              <a:rPr lang="ru-RU" sz="1400" dirty="0" err="1"/>
              <a:t>будівлях</a:t>
            </a:r>
            <a:r>
              <a:rPr lang="ru-RU" sz="1400" dirty="0"/>
              <a:t> старого характеру, </a:t>
            </a:r>
            <a:r>
              <a:rPr lang="ru-RU" sz="1400" dirty="0" err="1"/>
              <a:t>будівлях</a:t>
            </a:r>
            <a:r>
              <a:rPr lang="ru-RU" sz="1400" dirty="0"/>
              <a:t> з дерева, </a:t>
            </a:r>
            <a:r>
              <a:rPr lang="ru-RU" sz="1400" dirty="0" err="1"/>
              <a:t>будівлях</a:t>
            </a:r>
            <a:r>
              <a:rPr lang="ru-RU" sz="1400" dirty="0"/>
              <a:t>, в </a:t>
            </a:r>
            <a:r>
              <a:rPr lang="ru-RU" sz="1400" dirty="0" err="1"/>
              <a:t>яких</a:t>
            </a:r>
            <a:r>
              <a:rPr lang="ru-RU" sz="1400" dirty="0"/>
              <a:t> </a:t>
            </a:r>
            <a:r>
              <a:rPr lang="ru-RU" sz="1400" dirty="0" err="1"/>
              <a:t>можуть</a:t>
            </a:r>
            <a:r>
              <a:rPr lang="ru-RU" sz="1400" dirty="0"/>
              <a:t> </a:t>
            </a:r>
            <a:r>
              <a:rPr lang="ru-RU" sz="1400" dirty="0" err="1"/>
              <a:t>виявитися</a:t>
            </a:r>
            <a:r>
              <a:rPr lang="ru-RU" sz="1400" dirty="0"/>
              <a:t> </a:t>
            </a:r>
            <a:r>
              <a:rPr lang="ru-RU" sz="1400" dirty="0" err="1"/>
              <a:t>сирими</a:t>
            </a:r>
            <a:r>
              <a:rPr lang="ru-RU" sz="1400" dirty="0"/>
              <a:t> не </a:t>
            </a:r>
            <a:r>
              <a:rPr lang="ru-RU" sz="1400" dirty="0" err="1"/>
              <a:t>тільки</a:t>
            </a:r>
            <a:r>
              <a:rPr lang="ru-RU" sz="1400" dirty="0"/>
              <a:t> </a:t>
            </a:r>
            <a:r>
              <a:rPr lang="ru-RU" sz="1400" dirty="0" err="1"/>
              <a:t>основні</a:t>
            </a:r>
            <a:r>
              <a:rPr lang="ru-RU" sz="1400" dirty="0"/>
              <a:t> </a:t>
            </a:r>
            <a:r>
              <a:rPr lang="ru-RU" sz="1400" dirty="0" err="1"/>
              <a:t>приміщення</a:t>
            </a:r>
            <a:r>
              <a:rPr lang="ru-RU" sz="1400" dirty="0"/>
              <a:t>, а й горища з </a:t>
            </a:r>
            <a:r>
              <a:rPr lang="ru-RU" sz="1400" dirty="0" err="1"/>
              <a:t>підвалами</a:t>
            </a:r>
            <a:r>
              <a:rPr lang="ru-RU" sz="1400" dirty="0"/>
              <a:t>, а </a:t>
            </a:r>
            <a:r>
              <a:rPr lang="ru-RU" sz="1400" dirty="0" err="1"/>
              <a:t>також</a:t>
            </a:r>
            <a:r>
              <a:rPr lang="ru-RU" sz="1400" dirty="0"/>
              <a:t> в </a:t>
            </a:r>
            <a:r>
              <a:rPr lang="ru-RU" sz="1400" dirty="0" err="1"/>
              <a:t>будівлях</a:t>
            </a:r>
            <a:r>
              <a:rPr lang="ru-RU" sz="1400" dirty="0"/>
              <a:t>, </a:t>
            </a:r>
            <a:r>
              <a:rPr lang="ru-RU" sz="1400" dirty="0" err="1"/>
              <a:t>мають</a:t>
            </a:r>
            <a:r>
              <a:rPr lang="ru-RU" sz="1400" dirty="0"/>
              <a:t> </a:t>
            </a:r>
            <a:r>
              <a:rPr lang="ru-RU" sz="1400" dirty="0" err="1"/>
              <a:t>пічне</a:t>
            </a:r>
            <a:r>
              <a:rPr lang="ru-RU" sz="1400" dirty="0"/>
              <a:t> </a:t>
            </a:r>
            <a:r>
              <a:rPr lang="ru-RU" sz="1400" dirty="0" err="1"/>
              <a:t>опалення</a:t>
            </a:r>
            <a:r>
              <a:rPr lang="ru-RU" sz="1400" dirty="0"/>
              <a:t>.</a:t>
            </a:r>
          </a:p>
          <a:p>
            <a:pPr indent="444500" algn="just"/>
            <a:r>
              <a:rPr lang="ru-RU" sz="1400" dirty="0" err="1"/>
              <a:t>Якщо</a:t>
            </a:r>
            <a:r>
              <a:rPr lang="ru-RU" sz="1400" dirty="0"/>
              <a:t> ж </a:t>
            </a:r>
            <a:r>
              <a:rPr lang="ru-RU" sz="1400" dirty="0" err="1"/>
              <a:t>будова</a:t>
            </a:r>
            <a:r>
              <a:rPr lang="ru-RU" sz="1400" dirty="0"/>
              <a:t> в </a:t>
            </a:r>
            <a:r>
              <a:rPr lang="ru-RU" sz="1400" dirty="0" err="1"/>
              <a:t>цілому</a:t>
            </a:r>
            <a:r>
              <a:rPr lang="ru-RU" sz="1400" dirty="0"/>
              <a:t> </a:t>
            </a:r>
            <a:r>
              <a:rPr lang="ru-RU" sz="1400" dirty="0" err="1"/>
              <a:t>пристосоване</a:t>
            </a:r>
            <a:r>
              <a:rPr lang="ru-RU" sz="1400" dirty="0"/>
              <a:t> до </a:t>
            </a:r>
            <a:r>
              <a:rPr lang="ru-RU" sz="1400" dirty="0" err="1"/>
              <a:t>зберігання</a:t>
            </a:r>
            <a:r>
              <a:rPr lang="ru-RU" sz="1400" dirty="0"/>
              <a:t> </a:t>
            </a:r>
            <a:r>
              <a:rPr lang="ru-RU" sz="1400" dirty="0" err="1"/>
              <a:t>паперової</a:t>
            </a:r>
            <a:r>
              <a:rPr lang="ru-RU" sz="1400" dirty="0"/>
              <a:t> </a:t>
            </a:r>
            <a:r>
              <a:rPr lang="ru-RU" sz="1400" dirty="0" err="1"/>
              <a:t>документації</a:t>
            </a:r>
            <a:r>
              <a:rPr lang="ru-RU" sz="1400" dirty="0"/>
              <a:t>, то </a:t>
            </a:r>
            <a:r>
              <a:rPr lang="ru-RU" sz="1400" dirty="0" err="1"/>
              <a:t>під</a:t>
            </a:r>
            <a:r>
              <a:rPr lang="ru-RU" sz="1400" dirty="0"/>
              <a:t> </a:t>
            </a:r>
            <a:r>
              <a:rPr lang="ru-RU" sz="1400" dirty="0" err="1"/>
              <a:t>архів</a:t>
            </a:r>
            <a:r>
              <a:rPr lang="ru-RU" sz="1400" dirty="0"/>
              <a:t> </a:t>
            </a:r>
            <a:r>
              <a:rPr lang="ru-RU" sz="1400" dirty="0" err="1"/>
              <a:t>обов'язково</a:t>
            </a:r>
            <a:r>
              <a:rPr lang="ru-RU" sz="1400" dirty="0"/>
              <a:t> </a:t>
            </a:r>
            <a:r>
              <a:rPr lang="ru-RU" sz="1400" dirty="0" err="1"/>
              <a:t>призначається</a:t>
            </a:r>
            <a:r>
              <a:rPr lang="ru-RU" sz="1400" dirty="0"/>
              <a:t> </a:t>
            </a:r>
            <a:r>
              <a:rPr lang="ru-RU" sz="1400" dirty="0" err="1"/>
              <a:t>ізольоване</a:t>
            </a:r>
            <a:r>
              <a:rPr lang="ru-RU" sz="1400" dirty="0"/>
              <a:t> </a:t>
            </a:r>
            <a:r>
              <a:rPr lang="ru-RU" sz="1400" dirty="0" err="1"/>
              <a:t>приміщення</a:t>
            </a:r>
            <a:r>
              <a:rPr lang="ru-RU" sz="1400" dirty="0"/>
              <a:t>.</a:t>
            </a:r>
          </a:p>
          <a:p>
            <a:pPr lvl="0" indent="444500" algn="just"/>
            <a:r>
              <a:rPr lang="ru-RU" sz="1400" dirty="0" err="1"/>
              <a:t>Виключається</a:t>
            </a:r>
            <a:r>
              <a:rPr lang="ru-RU" sz="1400" dirty="0"/>
              <a:t> </a:t>
            </a:r>
            <a:r>
              <a:rPr lang="ru-RU" sz="1400" dirty="0" err="1"/>
              <a:t>розміщення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в </a:t>
            </a:r>
            <a:r>
              <a:rPr lang="ru-RU" sz="1400" dirty="0" err="1"/>
              <a:t>неопалюваному</a:t>
            </a:r>
            <a:r>
              <a:rPr lang="ru-RU" sz="1400" dirty="0"/>
              <a:t> </a:t>
            </a:r>
            <a:r>
              <a:rPr lang="ru-RU" sz="1400" dirty="0" err="1"/>
              <a:t>приміщенні</a:t>
            </a:r>
            <a:r>
              <a:rPr lang="ru-RU" sz="1400" dirty="0"/>
              <a:t> і тому, де не </a:t>
            </a:r>
            <a:r>
              <a:rPr lang="ru-RU" sz="1400" dirty="0" err="1"/>
              <a:t>дотримуються</a:t>
            </a:r>
            <a:r>
              <a:rPr lang="ru-RU" sz="1400" dirty="0"/>
              <a:t> </a:t>
            </a:r>
            <a:r>
              <a:rPr lang="ru-RU" sz="1400" dirty="0" err="1"/>
              <a:t>санітарно-гігієнічні</a:t>
            </a:r>
            <a:r>
              <a:rPr lang="ru-RU" sz="1400" dirty="0"/>
              <a:t> </a:t>
            </a:r>
            <a:r>
              <a:rPr lang="ru-RU" sz="1400" dirty="0" err="1"/>
              <a:t>вимоги</a:t>
            </a:r>
            <a:r>
              <a:rPr lang="ru-RU" sz="1400" dirty="0"/>
              <a:t>. Про </a:t>
            </a:r>
            <a:r>
              <a:rPr lang="ru-RU" sz="1400" dirty="0" err="1"/>
              <a:t>неприпустимість</a:t>
            </a:r>
            <a:r>
              <a:rPr lang="ru-RU" sz="1400" dirty="0"/>
              <a:t> </a:t>
            </a:r>
            <a:r>
              <a:rPr lang="ru-RU" sz="1400" dirty="0" err="1"/>
              <a:t>старості</a:t>
            </a:r>
            <a:r>
              <a:rPr lang="ru-RU" sz="1400" dirty="0"/>
              <a:t> </a:t>
            </a:r>
            <a:r>
              <a:rPr lang="ru-RU" sz="1400" dirty="0" err="1"/>
              <a:t>архівного</a:t>
            </a:r>
            <a:r>
              <a:rPr lang="ru-RU" sz="1400" dirty="0"/>
              <a:t> </a:t>
            </a:r>
            <a:r>
              <a:rPr lang="ru-RU" sz="1400" dirty="0" err="1"/>
              <a:t>будівлі</a:t>
            </a:r>
            <a:r>
              <a:rPr lang="ru-RU" sz="1400" dirty="0"/>
              <a:t> </a:t>
            </a:r>
            <a:r>
              <a:rPr lang="ru-RU" sz="1400" dirty="0" err="1"/>
              <a:t>вже</a:t>
            </a:r>
            <a:r>
              <a:rPr lang="ru-RU" sz="1400" dirty="0"/>
              <a:t> </a:t>
            </a:r>
            <a:r>
              <a:rPr lang="ru-RU" sz="1400" dirty="0" err="1"/>
              <a:t>було</a:t>
            </a:r>
            <a:r>
              <a:rPr lang="ru-RU" sz="1400" dirty="0"/>
              <a:t> сказано </a:t>
            </a:r>
            <a:r>
              <a:rPr lang="ru-RU" sz="1400" dirty="0" err="1"/>
              <a:t>вище</a:t>
            </a:r>
            <a:r>
              <a:rPr lang="ru-RU" sz="1400" dirty="0"/>
              <a:t>.</a:t>
            </a:r>
          </a:p>
          <a:p>
            <a:pPr lvl="0" indent="444500" algn="just"/>
            <a:r>
              <a:rPr lang="ru-RU" sz="1400" dirty="0"/>
              <a:t>Особливо </a:t>
            </a:r>
            <a:r>
              <a:rPr lang="ru-RU" sz="1400" dirty="0" err="1"/>
              <a:t>важливо</a:t>
            </a:r>
            <a:r>
              <a:rPr lang="ru-RU" sz="1400" dirty="0"/>
              <a:t> </a:t>
            </a:r>
            <a:r>
              <a:rPr lang="ru-RU" sz="1400" dirty="0" err="1"/>
              <a:t>дотримати</a:t>
            </a:r>
            <a:r>
              <a:rPr lang="ru-RU" sz="1400" dirty="0"/>
              <a:t> </a:t>
            </a:r>
            <a:r>
              <a:rPr lang="ru-RU" sz="1400" dirty="0" err="1"/>
              <a:t>пожежні</a:t>
            </a:r>
            <a:r>
              <a:rPr lang="ru-RU" sz="1400" dirty="0"/>
              <a:t> </a:t>
            </a:r>
            <a:r>
              <a:rPr lang="ru-RU" sz="1400" dirty="0" err="1"/>
              <a:t>вимоги</a:t>
            </a:r>
            <a:r>
              <a:rPr lang="ru-RU" sz="1400" dirty="0"/>
              <a:t> до </a:t>
            </a:r>
            <a:r>
              <a:rPr lang="ru-RU" sz="1400" dirty="0" err="1"/>
              <a:t>приміщенн</a:t>
            </a:r>
            <a:r>
              <a:rPr lang="uk-UA" sz="1400" dirty="0"/>
              <a:t>я</a:t>
            </a:r>
            <a:r>
              <a:rPr lang="ru-RU" sz="1400" dirty="0"/>
              <a:t> </a:t>
            </a:r>
            <a:r>
              <a:rPr lang="ru-RU" sz="1400" dirty="0" err="1"/>
              <a:t>архіву</a:t>
            </a:r>
            <a:r>
              <a:rPr lang="ru-RU" sz="1400" dirty="0"/>
              <a:t>. </a:t>
            </a:r>
            <a:r>
              <a:rPr lang="ru-RU" sz="1400" dirty="0" err="1"/>
              <a:t>Безпека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на предмет </a:t>
            </a:r>
            <a:r>
              <a:rPr lang="ru-RU" sz="1400" dirty="0" err="1"/>
              <a:t>можливого</a:t>
            </a:r>
            <a:r>
              <a:rPr lang="ru-RU" sz="1400" dirty="0"/>
              <a:t> </a:t>
            </a:r>
            <a:r>
              <a:rPr lang="ru-RU" sz="1400" dirty="0" err="1"/>
              <a:t>загоряння</a:t>
            </a:r>
            <a:r>
              <a:rPr lang="ru-RU" sz="1400" dirty="0"/>
              <a:t> - </a:t>
            </a:r>
            <a:r>
              <a:rPr lang="ru-RU" sz="1400" dirty="0" err="1"/>
              <a:t>одне</a:t>
            </a:r>
            <a:r>
              <a:rPr lang="ru-RU" sz="1400" dirty="0"/>
              <a:t> </a:t>
            </a:r>
            <a:r>
              <a:rPr lang="ru-RU" sz="1400" dirty="0" err="1"/>
              <a:t>із</a:t>
            </a:r>
            <a:r>
              <a:rPr lang="ru-RU" sz="1400" dirty="0"/>
              <a:t> самих </a:t>
            </a:r>
            <a:r>
              <a:rPr lang="ru-RU" sz="1400" dirty="0" err="1"/>
              <a:t>основних</a:t>
            </a:r>
            <a:r>
              <a:rPr lang="ru-RU" sz="1400" dirty="0"/>
              <a:t> умов </a:t>
            </a:r>
            <a:r>
              <a:rPr lang="ru-RU" sz="1400" dirty="0" err="1"/>
              <a:t>надійного</a:t>
            </a:r>
            <a:r>
              <a:rPr lang="ru-RU" sz="1400" dirty="0"/>
              <a:t> </a:t>
            </a:r>
            <a:r>
              <a:rPr lang="ru-RU" sz="1400" dirty="0" err="1"/>
              <a:t>зберігання</a:t>
            </a:r>
            <a:r>
              <a:rPr lang="ru-RU" sz="1400" dirty="0"/>
              <a:t> </a:t>
            </a:r>
            <a:r>
              <a:rPr lang="ru-RU" sz="1400" dirty="0" err="1"/>
              <a:t>документації</a:t>
            </a:r>
            <a:r>
              <a:rPr lang="ru-RU" sz="1400" dirty="0"/>
              <a:t>. </a:t>
            </a:r>
          </a:p>
          <a:p>
            <a:pPr lvl="0" indent="444500" algn="just"/>
            <a:r>
              <a:rPr lang="ru-RU" sz="1400" dirty="0" err="1"/>
              <a:t>Конструкція</a:t>
            </a:r>
            <a:r>
              <a:rPr lang="ru-RU" sz="1400" dirty="0"/>
              <a:t> </a:t>
            </a:r>
            <a:r>
              <a:rPr lang="ru-RU" sz="1400" dirty="0" err="1"/>
              <a:t>будівлі</a:t>
            </a:r>
            <a:r>
              <a:rPr lang="ru-RU" sz="1400" dirty="0"/>
              <a:t> повинна </a:t>
            </a:r>
            <a:r>
              <a:rPr lang="ru-RU" sz="1400" dirty="0" err="1"/>
              <a:t>гарантувати</a:t>
            </a:r>
            <a:r>
              <a:rPr lang="ru-RU" sz="1400" dirty="0"/>
              <a:t> </a:t>
            </a:r>
            <a:r>
              <a:rPr lang="ru-RU" sz="1400" dirty="0" err="1"/>
              <a:t>неможливість</a:t>
            </a:r>
            <a:r>
              <a:rPr lang="ru-RU" sz="1400" dirty="0"/>
              <a:t> </a:t>
            </a:r>
            <a:r>
              <a:rPr lang="ru-RU" sz="1400" dirty="0" err="1"/>
              <a:t>його</a:t>
            </a:r>
            <a:r>
              <a:rPr lang="ru-RU" sz="1400" dirty="0"/>
              <a:t> </a:t>
            </a:r>
            <a:r>
              <a:rPr lang="ru-RU" sz="1400" dirty="0" err="1"/>
              <a:t>затоплення</a:t>
            </a:r>
            <a:r>
              <a:rPr lang="ru-RU" sz="1400" dirty="0"/>
              <a:t>. </a:t>
            </a:r>
            <a:r>
              <a:rPr lang="ru-RU" sz="1400" dirty="0" err="1"/>
              <a:t>Приміщення</a:t>
            </a:r>
            <a:r>
              <a:rPr lang="ru-RU" sz="1400" dirty="0"/>
              <a:t> повинно </a:t>
            </a:r>
            <a:r>
              <a:rPr lang="ru-RU" sz="1400" dirty="0" err="1"/>
              <a:t>мати</a:t>
            </a:r>
            <a:r>
              <a:rPr lang="ru-RU" sz="1400" dirty="0"/>
              <a:t> </a:t>
            </a:r>
            <a:r>
              <a:rPr lang="ru-RU" sz="1400" dirty="0" err="1"/>
              <a:t>запасний</a:t>
            </a:r>
            <a:r>
              <a:rPr lang="ru-RU" sz="1400" dirty="0"/>
              <a:t> </a:t>
            </a:r>
            <a:r>
              <a:rPr lang="ru-RU" sz="1400" dirty="0" err="1"/>
              <a:t>вихід</a:t>
            </a:r>
            <a:r>
              <a:rPr lang="ru-RU" sz="1400" dirty="0"/>
              <a:t>. </a:t>
            </a:r>
            <a:r>
              <a:rPr lang="ru-RU" sz="1400" dirty="0" err="1"/>
              <a:t>Ні</a:t>
            </a:r>
            <a:r>
              <a:rPr lang="ru-RU" sz="1400" dirty="0"/>
              <a:t> в </a:t>
            </a:r>
            <a:r>
              <a:rPr lang="ru-RU" sz="1400" dirty="0" err="1"/>
              <a:t>якому</a:t>
            </a:r>
            <a:r>
              <a:rPr lang="ru-RU" sz="1400" dirty="0"/>
              <a:t> </a:t>
            </a:r>
            <a:r>
              <a:rPr lang="ru-RU" sz="1400" dirty="0" err="1"/>
              <a:t>разі</a:t>
            </a:r>
            <a:r>
              <a:rPr lang="ru-RU" sz="1400" dirty="0"/>
              <a:t> не </a:t>
            </a:r>
            <a:r>
              <a:rPr lang="ru-RU" sz="1400" dirty="0" err="1"/>
              <a:t>допускається</a:t>
            </a:r>
            <a:r>
              <a:rPr lang="ru-RU" sz="1400" dirty="0"/>
              <a:t> </a:t>
            </a:r>
            <a:r>
              <a:rPr lang="ru-RU" sz="1400" dirty="0" err="1"/>
              <a:t>проходження</a:t>
            </a:r>
            <a:r>
              <a:rPr lang="ru-RU" sz="1400" dirty="0"/>
              <a:t> </a:t>
            </a:r>
            <a:r>
              <a:rPr lang="ru-RU" sz="1400" dirty="0" err="1"/>
              <a:t>крізь</a:t>
            </a:r>
            <a:r>
              <a:rPr lang="ru-RU" sz="1400" dirty="0"/>
              <a:t> </a:t>
            </a:r>
            <a:r>
              <a:rPr lang="ru-RU" sz="1400" dirty="0" err="1"/>
              <a:t>нього</a:t>
            </a:r>
            <a:r>
              <a:rPr lang="ru-RU" sz="1400" dirty="0"/>
              <a:t> </a:t>
            </a:r>
            <a:r>
              <a:rPr lang="ru-RU" sz="1400" dirty="0" err="1"/>
              <a:t>магістрального</a:t>
            </a:r>
            <a:r>
              <a:rPr lang="ru-RU" sz="1400" dirty="0"/>
              <a:t> трубопроводу (</a:t>
            </a:r>
            <a:r>
              <a:rPr lang="ru-RU" sz="1400" dirty="0" err="1"/>
              <a:t>водонесуч</a:t>
            </a:r>
            <a:r>
              <a:rPr lang="uk-UA" sz="1400" dirty="0" err="1"/>
              <a:t>ого</a:t>
            </a:r>
            <a:r>
              <a:rPr lang="ru-RU" sz="1400" dirty="0"/>
              <a:t> </a:t>
            </a:r>
            <a:r>
              <a:rPr lang="ru-RU" sz="1400" dirty="0" err="1"/>
              <a:t>або</a:t>
            </a:r>
            <a:r>
              <a:rPr lang="ru-RU" sz="1400" dirty="0"/>
              <a:t> газового).</a:t>
            </a:r>
          </a:p>
        </p:txBody>
      </p:sp>
    </p:spTree>
    <p:extLst>
      <p:ext uri="{BB962C8B-B14F-4D97-AF65-F5344CB8AC3E}">
        <p14:creationId xmlns:p14="http://schemas.microsoft.com/office/powerpoint/2010/main" val="108487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dirty="0" err="1" smtClean="0"/>
              <a:t>Види</a:t>
            </a:r>
            <a:r>
              <a:rPr lang="ru-RU" b="1" dirty="0" smtClean="0"/>
              <a:t> </a:t>
            </a:r>
            <a:r>
              <a:rPr lang="ru-RU" b="1" dirty="0" err="1" smtClean="0"/>
              <a:t>документів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1800" dirty="0"/>
              <a:t>До </a:t>
            </a:r>
            <a:r>
              <a:rPr lang="ru-RU" sz="1800" b="1" i="1" dirty="0"/>
              <a:t>особливо </a:t>
            </a:r>
            <a:r>
              <a:rPr lang="ru-RU" sz="1800" b="1" i="1" dirty="0" err="1"/>
              <a:t>цінних</a:t>
            </a:r>
            <a:r>
              <a:rPr lang="ru-RU" sz="1800" b="1" i="1" dirty="0"/>
              <a:t> </a:t>
            </a:r>
            <a:r>
              <a:rPr lang="ru-RU" sz="1800" dirty="0"/>
              <a:t>(ОЦ) належать </a:t>
            </a:r>
            <a:r>
              <a:rPr lang="ru-RU" sz="1800" i="1" dirty="0" err="1"/>
              <a:t>архівні</a:t>
            </a:r>
            <a:r>
              <a:rPr lang="ru-RU" sz="1800" i="1" dirty="0"/>
              <a:t> </a:t>
            </a:r>
            <a:r>
              <a:rPr lang="ru-RU" sz="1800" i="1" dirty="0" err="1"/>
              <a:t>документи</a:t>
            </a:r>
            <a:r>
              <a:rPr lang="ru-RU" sz="1800" i="1" dirty="0"/>
              <a:t>, </a:t>
            </a:r>
            <a:r>
              <a:rPr lang="ru-RU" sz="1800" i="1" dirty="0" err="1"/>
              <a:t>що</a:t>
            </a:r>
            <a:r>
              <a:rPr lang="ru-RU" sz="1800" i="1" dirty="0"/>
              <a:t> </a:t>
            </a:r>
            <a:r>
              <a:rPr lang="ru-RU" sz="1800" i="1" dirty="0" err="1"/>
              <a:t>містять</a:t>
            </a:r>
            <a:r>
              <a:rPr lang="ru-RU" sz="1800" i="1" dirty="0"/>
              <a:t> </a:t>
            </a:r>
            <a:r>
              <a:rPr lang="ru-RU" sz="1800" i="1" dirty="0" err="1"/>
              <a:t>інформацію</a:t>
            </a:r>
            <a:r>
              <a:rPr lang="ru-RU" sz="1800" i="1" dirty="0"/>
              <a:t> про </a:t>
            </a:r>
            <a:r>
              <a:rPr lang="ru-RU" sz="1800" i="1" dirty="0" err="1"/>
              <a:t>найважливіші</a:t>
            </a:r>
            <a:r>
              <a:rPr lang="ru-RU" sz="1800" i="1" dirty="0"/>
              <a:t> </a:t>
            </a:r>
            <a:r>
              <a:rPr lang="ru-RU" sz="1800" i="1" dirty="0" err="1"/>
              <a:t>події</a:t>
            </a:r>
            <a:r>
              <a:rPr lang="ru-RU" sz="1800" i="1" dirty="0"/>
              <a:t>, </a:t>
            </a:r>
            <a:r>
              <a:rPr lang="ru-RU" sz="1800" i="1" dirty="0" err="1"/>
              <a:t>факти</a:t>
            </a:r>
            <a:r>
              <a:rPr lang="ru-RU" sz="1800" i="1" dirty="0"/>
              <a:t> і </a:t>
            </a:r>
            <a:r>
              <a:rPr lang="ru-RU" sz="1800" i="1" dirty="0" err="1"/>
              <a:t>явища</a:t>
            </a:r>
            <a:r>
              <a:rPr lang="ru-RU" sz="1800" i="1" dirty="0"/>
              <a:t> в </a:t>
            </a:r>
            <a:r>
              <a:rPr lang="ru-RU" sz="1800" i="1" dirty="0" err="1"/>
              <a:t>житті</a:t>
            </a:r>
            <a:r>
              <a:rPr lang="ru-RU" sz="1800" i="1" dirty="0"/>
              <a:t> </a:t>
            </a:r>
            <a:r>
              <a:rPr lang="ru-RU" sz="1800" i="1" dirty="0" err="1"/>
              <a:t>суспільства</a:t>
            </a:r>
            <a:r>
              <a:rPr lang="ru-RU" sz="1800" i="1" dirty="0"/>
              <a:t>, не </a:t>
            </a:r>
            <a:r>
              <a:rPr lang="ru-RU" sz="1800" i="1" dirty="0" err="1"/>
              <a:t>втрачають</a:t>
            </a:r>
            <a:r>
              <a:rPr lang="ru-RU" sz="1800" i="1" dirty="0"/>
              <a:t> </a:t>
            </a:r>
            <a:r>
              <a:rPr lang="ru-RU" sz="1800" i="1" dirty="0" err="1"/>
              <a:t>значення</a:t>
            </a:r>
            <a:r>
              <a:rPr lang="ru-RU" sz="1800" i="1" dirty="0"/>
              <a:t> для </a:t>
            </a:r>
            <a:r>
              <a:rPr lang="ru-RU" sz="1800" i="1" dirty="0" err="1"/>
              <a:t>економіки</a:t>
            </a:r>
            <a:r>
              <a:rPr lang="ru-RU" sz="1800" i="1" dirty="0"/>
              <a:t>, </a:t>
            </a:r>
            <a:r>
              <a:rPr lang="ru-RU" sz="1800" i="1" dirty="0" err="1"/>
              <a:t>культури</a:t>
            </a:r>
            <a:r>
              <a:rPr lang="ru-RU" sz="1800" i="1" dirty="0"/>
              <a:t>, науки, духовного </a:t>
            </a:r>
            <a:r>
              <a:rPr lang="ru-RU" sz="1800" i="1" dirty="0" err="1"/>
              <a:t>життя</a:t>
            </a:r>
            <a:r>
              <a:rPr lang="ru-RU" sz="1800" i="1" dirty="0"/>
              <a:t>, </a:t>
            </a:r>
            <a:r>
              <a:rPr lang="ru-RU" sz="1800" i="1" dirty="0" err="1"/>
              <a:t>міжнародних</a:t>
            </a:r>
            <a:r>
              <a:rPr lang="ru-RU" sz="1800" i="1" dirty="0"/>
              <a:t> </a:t>
            </a:r>
            <a:r>
              <a:rPr lang="ru-RU" sz="1800" i="1" dirty="0" err="1"/>
              <a:t>відносин</a:t>
            </a:r>
            <a:r>
              <a:rPr lang="ru-RU" sz="1800" i="1" dirty="0"/>
              <a:t>, </a:t>
            </a:r>
            <a:r>
              <a:rPr lang="ru-RU" sz="1800" i="1" dirty="0" err="1"/>
              <a:t>екології</a:t>
            </a:r>
            <a:r>
              <a:rPr lang="ru-RU" sz="1800" i="1" dirty="0"/>
              <a:t>, державного </a:t>
            </a:r>
            <a:r>
              <a:rPr lang="ru-RU" sz="1800" i="1" dirty="0" err="1"/>
              <a:t>управління</a:t>
            </a:r>
            <a:r>
              <a:rPr lang="ru-RU" sz="1800" i="1" dirty="0"/>
              <a:t>, оборони і є </a:t>
            </a:r>
            <a:r>
              <a:rPr lang="ru-RU" sz="1800" i="1" dirty="0" err="1"/>
              <a:t>неповторними</a:t>
            </a:r>
            <a:r>
              <a:rPr lang="ru-RU" sz="1800" i="1" dirty="0"/>
              <a:t> з </a:t>
            </a:r>
            <a:r>
              <a:rPr lang="ru-RU" sz="1800" i="1" dirty="0" err="1"/>
              <a:t>погляду</a:t>
            </a:r>
            <a:r>
              <a:rPr lang="ru-RU" sz="1800" i="1" dirty="0"/>
              <a:t> </a:t>
            </a:r>
            <a:r>
              <a:rPr lang="ru-RU" sz="1800" i="1" dirty="0" err="1"/>
              <a:t>їх</a:t>
            </a:r>
            <a:r>
              <a:rPr lang="ru-RU" sz="1800" i="1" dirty="0"/>
              <a:t> </a:t>
            </a:r>
            <a:r>
              <a:rPr lang="ru-RU" sz="1800" i="1" dirty="0" err="1"/>
              <a:t>юридичного</a:t>
            </a:r>
            <a:r>
              <a:rPr lang="ru-RU" sz="1800" i="1" dirty="0"/>
              <a:t> </a:t>
            </a:r>
            <a:r>
              <a:rPr lang="ru-RU" sz="1800" i="1" dirty="0" err="1"/>
              <a:t>значення</a:t>
            </a:r>
            <a:r>
              <a:rPr lang="ru-RU" sz="1800" i="1" dirty="0"/>
              <a:t> і </a:t>
            </a:r>
            <a:r>
              <a:rPr lang="ru-RU" sz="1800" i="1" dirty="0" err="1"/>
              <a:t>автографічності</a:t>
            </a:r>
            <a:r>
              <a:rPr lang="ru-RU" sz="1800" i="1" dirty="0"/>
              <a:t>. </a:t>
            </a:r>
            <a:r>
              <a:rPr lang="ru-RU" sz="1800" dirty="0"/>
              <a:t>До ОЦ </a:t>
            </a:r>
            <a:r>
              <a:rPr lang="ru-RU" sz="1800" dirty="0" err="1"/>
              <a:t>можуть</a:t>
            </a:r>
            <a:r>
              <a:rPr lang="ru-RU" sz="1800" dirty="0"/>
              <a:t> бути </a:t>
            </a:r>
            <a:r>
              <a:rPr lang="ru-RU" sz="1800" dirty="0" err="1"/>
              <a:t>віднесені</a:t>
            </a:r>
            <a:r>
              <a:rPr lang="ru-RU" sz="1800" dirty="0"/>
              <a:t> як </a:t>
            </a:r>
            <a:r>
              <a:rPr lang="ru-RU" sz="1800" dirty="0" err="1"/>
              <a:t>окремі</a:t>
            </a:r>
            <a:r>
              <a:rPr lang="ru-RU" sz="1800" dirty="0"/>
              <a:t> </a:t>
            </a:r>
            <a:r>
              <a:rPr lang="ru-RU" sz="1800" dirty="0" err="1"/>
              <a:t>документи</a:t>
            </a:r>
            <a:r>
              <a:rPr lang="ru-RU" sz="1800" dirty="0"/>
              <a:t> </a:t>
            </a: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справи</a:t>
            </a:r>
            <a:r>
              <a:rPr lang="ru-RU" sz="1800" dirty="0"/>
              <a:t>, так і </a:t>
            </a:r>
            <a:r>
              <a:rPr lang="ru-RU" sz="1800" dirty="0" err="1"/>
              <a:t>групи</a:t>
            </a:r>
            <a:r>
              <a:rPr lang="ru-RU" sz="1800" dirty="0"/>
              <a:t> </a:t>
            </a:r>
            <a:r>
              <a:rPr lang="ru-RU" sz="1800" dirty="0" err="1"/>
              <a:t>документів</a:t>
            </a:r>
            <a:r>
              <a:rPr lang="ru-RU" sz="1800" dirty="0"/>
              <a:t>, справ і </a:t>
            </a:r>
            <a:r>
              <a:rPr lang="ru-RU" sz="1800" dirty="0" err="1"/>
              <a:t>навіть</a:t>
            </a:r>
            <a:r>
              <a:rPr lang="ru-RU" sz="1800" dirty="0"/>
              <a:t> </a:t>
            </a:r>
            <a:r>
              <a:rPr lang="ru-RU" sz="1800" dirty="0" err="1"/>
              <a:t>окремі</a:t>
            </a:r>
            <a:r>
              <a:rPr lang="ru-RU" sz="1800" dirty="0"/>
              <a:t> </a:t>
            </a:r>
            <a:r>
              <a:rPr lang="ru-RU" sz="1800" dirty="0" err="1"/>
              <a:t>архівні</a:t>
            </a:r>
            <a:r>
              <a:rPr lang="ru-RU" sz="1800" dirty="0"/>
              <a:t> </a:t>
            </a:r>
            <a:r>
              <a:rPr lang="ru-RU" sz="1800" dirty="0" err="1"/>
              <a:t>фонди</a:t>
            </a:r>
            <a:r>
              <a:rPr lang="ru-RU" sz="1800" dirty="0"/>
              <a:t>. В </a:t>
            </a:r>
            <a:r>
              <a:rPr lang="ru-RU" sz="1800" dirty="0" err="1"/>
              <a:t>державних</a:t>
            </a:r>
            <a:r>
              <a:rPr lang="ru-RU" sz="1800" dirty="0"/>
              <a:t> </a:t>
            </a:r>
            <a:r>
              <a:rPr lang="ru-RU" sz="1800" dirty="0" err="1"/>
              <a:t>архівах</a:t>
            </a:r>
            <a:r>
              <a:rPr lang="ru-RU" sz="1800" dirty="0"/>
              <a:t> </a:t>
            </a:r>
            <a:r>
              <a:rPr lang="ru-RU" sz="1800" dirty="0" err="1"/>
              <a:t>планомірне</a:t>
            </a:r>
            <a:r>
              <a:rPr lang="ru-RU" sz="1800" dirty="0"/>
              <a:t> </a:t>
            </a:r>
            <a:r>
              <a:rPr lang="ru-RU" sz="1800" dirty="0" err="1"/>
              <a:t>виявлення</a:t>
            </a:r>
            <a:r>
              <a:rPr lang="ru-RU" sz="1800" dirty="0"/>
              <a:t> ОЦ </a:t>
            </a:r>
            <a:r>
              <a:rPr lang="ru-RU" sz="1800" dirty="0" err="1"/>
              <a:t>документів</a:t>
            </a:r>
            <a:r>
              <a:rPr lang="ru-RU" sz="1800" dirty="0"/>
              <a:t> і </a:t>
            </a:r>
            <a:r>
              <a:rPr lang="ru-RU" sz="1800" dirty="0" err="1"/>
              <a:t>взяття</a:t>
            </a:r>
            <a:r>
              <a:rPr lang="ru-RU" sz="1800" dirty="0"/>
              <a:t> </a:t>
            </a:r>
            <a:r>
              <a:rPr lang="ru-RU" sz="1800" dirty="0" err="1"/>
              <a:t>їх</a:t>
            </a:r>
            <a:r>
              <a:rPr lang="ru-RU" sz="1800" dirty="0"/>
              <a:t> на </a:t>
            </a:r>
            <a:r>
              <a:rPr lang="ru-RU" sz="1800" dirty="0" err="1"/>
              <a:t>окремий</a:t>
            </a:r>
            <a:r>
              <a:rPr lang="ru-RU" sz="1800" dirty="0"/>
              <a:t> </a:t>
            </a:r>
            <a:r>
              <a:rPr lang="ru-RU" sz="1800" dirty="0" err="1"/>
              <a:t>облік</a:t>
            </a:r>
            <a:r>
              <a:rPr lang="ru-RU" sz="1800" dirty="0"/>
              <a:t> </a:t>
            </a:r>
            <a:r>
              <a:rPr lang="ru-RU" sz="1800" dirty="0" err="1"/>
              <a:t>здійснюється</a:t>
            </a:r>
            <a:r>
              <a:rPr lang="ru-RU" sz="1800" dirty="0"/>
              <a:t> з початку 1980-х </a:t>
            </a:r>
            <a:r>
              <a:rPr lang="ru-RU" sz="1800" dirty="0" err="1"/>
              <a:t>років</a:t>
            </a:r>
            <a:r>
              <a:rPr lang="ru-RU" sz="1800" dirty="0"/>
              <a:t>.</a:t>
            </a:r>
          </a:p>
          <a:p>
            <a:pPr algn="just"/>
            <a:r>
              <a:rPr lang="ru-RU" sz="1800" i="1" dirty="0" err="1" smtClean="0"/>
              <a:t>унікальні</a:t>
            </a:r>
            <a:r>
              <a:rPr lang="ru-RU" sz="1800" i="1" dirty="0" smtClean="0"/>
              <a:t> </a:t>
            </a:r>
            <a:r>
              <a:rPr lang="ru-RU" sz="1800" i="1" dirty="0" err="1"/>
              <a:t>документи</a:t>
            </a:r>
            <a:r>
              <a:rPr lang="ru-RU" sz="1800" i="1" dirty="0"/>
              <a:t> НАФ </a:t>
            </a:r>
            <a:r>
              <a:rPr lang="ru-RU" sz="1800" i="1" dirty="0" err="1"/>
              <a:t>становлять</a:t>
            </a:r>
            <a:r>
              <a:rPr lang="ru-RU" sz="1800" i="1" dirty="0"/>
              <a:t> </a:t>
            </a:r>
            <a:r>
              <a:rPr lang="ru-RU" sz="1800" i="1" dirty="0" err="1"/>
              <a:t>виняткову</a:t>
            </a:r>
            <a:r>
              <a:rPr lang="ru-RU" sz="1800" i="1" dirty="0"/>
              <a:t> </a:t>
            </a:r>
            <a:r>
              <a:rPr lang="ru-RU" sz="1800" i="1" dirty="0" err="1"/>
              <a:t>культурну</a:t>
            </a:r>
            <a:r>
              <a:rPr lang="ru-RU" sz="1800" i="1" dirty="0"/>
              <a:t> </a:t>
            </a:r>
            <a:r>
              <a:rPr lang="ru-RU" sz="1800" i="1" dirty="0" err="1"/>
              <a:t>цінність</a:t>
            </a:r>
            <a:r>
              <a:rPr lang="ru-RU" sz="1800" i="1" dirty="0"/>
              <a:t>, </a:t>
            </a:r>
            <a:r>
              <a:rPr lang="ru-RU" sz="1800" i="1" dirty="0" err="1"/>
              <a:t>мають</a:t>
            </a:r>
            <a:r>
              <a:rPr lang="ru-RU" sz="1800" i="1" dirty="0"/>
              <a:t> </a:t>
            </a:r>
            <a:r>
              <a:rPr lang="ru-RU" sz="1800" i="1" dirty="0" err="1"/>
              <a:t>важливе</a:t>
            </a:r>
            <a:r>
              <a:rPr lang="ru-RU" sz="1800" i="1" dirty="0"/>
              <a:t> </a:t>
            </a:r>
            <a:r>
              <a:rPr lang="ru-RU" sz="1800" i="1" dirty="0" err="1"/>
              <a:t>значення</a:t>
            </a:r>
            <a:r>
              <a:rPr lang="ru-RU" sz="1800" i="1" dirty="0"/>
              <a:t> для </a:t>
            </a:r>
            <a:r>
              <a:rPr lang="ru-RU" sz="1800" i="1" dirty="0" err="1"/>
              <a:t>формування</a:t>
            </a:r>
            <a:r>
              <a:rPr lang="ru-RU" sz="1800" i="1" dirty="0"/>
              <a:t> </a:t>
            </a:r>
            <a:r>
              <a:rPr lang="ru-RU" sz="1800" i="1" dirty="0" err="1"/>
              <a:t>національної</a:t>
            </a:r>
            <a:r>
              <a:rPr lang="ru-RU" sz="1800" i="1" dirty="0"/>
              <a:t> </a:t>
            </a:r>
            <a:r>
              <a:rPr lang="ru-RU" sz="1800" i="1" dirty="0" err="1"/>
              <a:t>самосвідомості</a:t>
            </a:r>
            <a:r>
              <a:rPr lang="ru-RU" sz="1800" i="1" dirty="0"/>
              <a:t> </a:t>
            </a:r>
            <a:r>
              <a:rPr lang="ru-RU" sz="1800" i="1" dirty="0" err="1"/>
              <a:t>українського</a:t>
            </a:r>
            <a:r>
              <a:rPr lang="ru-RU" sz="1800" i="1" dirty="0"/>
              <a:t> народу, </a:t>
            </a:r>
            <a:r>
              <a:rPr lang="ru-RU" sz="1800" i="1" dirty="0" err="1"/>
              <a:t>визначають</a:t>
            </a:r>
            <a:r>
              <a:rPr lang="ru-RU" sz="1800" i="1" dirty="0"/>
              <a:t> </a:t>
            </a:r>
            <a:r>
              <a:rPr lang="ru-RU" sz="1800" i="1" dirty="0" err="1"/>
              <a:t>його</a:t>
            </a:r>
            <a:r>
              <a:rPr lang="ru-RU" sz="1800" i="1" dirty="0"/>
              <a:t> вклад у </a:t>
            </a:r>
            <a:r>
              <a:rPr lang="ru-RU" sz="1800" i="1" dirty="0" err="1"/>
              <a:t>всесвітню</a:t>
            </a:r>
            <a:r>
              <a:rPr lang="ru-RU" sz="1800" i="1" dirty="0"/>
              <a:t> </a:t>
            </a:r>
            <a:r>
              <a:rPr lang="ru-RU" sz="1800" i="1" dirty="0" err="1"/>
              <a:t>культурну</a:t>
            </a:r>
            <a:r>
              <a:rPr lang="ru-RU" sz="1800" i="1" dirty="0"/>
              <a:t> </a:t>
            </a:r>
            <a:r>
              <a:rPr lang="ru-RU" sz="1800" i="1" dirty="0" err="1"/>
              <a:t>спадщину</a:t>
            </a:r>
            <a:r>
              <a:rPr lang="ru-RU" sz="1800" i="1" dirty="0"/>
              <a:t>. </a:t>
            </a:r>
            <a:r>
              <a:rPr lang="ru-RU" sz="1800" dirty="0"/>
              <a:t>Для </a:t>
            </a:r>
            <a:r>
              <a:rPr lang="ru-RU" sz="1800" dirty="0" err="1"/>
              <a:t>унікальних</a:t>
            </a:r>
            <a:r>
              <a:rPr lang="ru-RU" sz="1800" dirty="0"/>
              <a:t> </a:t>
            </a:r>
            <a:r>
              <a:rPr lang="ru-RU" sz="1800" dirty="0" err="1"/>
              <a:t>документів</a:t>
            </a:r>
            <a:r>
              <a:rPr lang="ru-RU" sz="1800" dirty="0"/>
              <a:t> </a:t>
            </a:r>
            <a:r>
              <a:rPr lang="ru-RU" sz="1800" dirty="0" err="1"/>
              <a:t>передбачено</a:t>
            </a:r>
            <a:r>
              <a:rPr lang="ru-RU" sz="1800" dirty="0"/>
              <a:t> </a:t>
            </a:r>
            <a:r>
              <a:rPr lang="ru-RU" sz="1800" dirty="0" err="1"/>
              <a:t>особливу</a:t>
            </a:r>
            <a:r>
              <a:rPr lang="ru-RU" sz="1800" dirty="0"/>
              <a:t> форму </a:t>
            </a:r>
            <a:r>
              <a:rPr lang="ru-RU" sz="1800" dirty="0" err="1"/>
              <a:t>обліку</a:t>
            </a:r>
            <a:r>
              <a:rPr lang="ru-RU" sz="1800" dirty="0"/>
              <a:t> – </a:t>
            </a:r>
            <a:r>
              <a:rPr lang="ru-RU" sz="1800" dirty="0" err="1"/>
              <a:t>облік</a:t>
            </a:r>
            <a:r>
              <a:rPr lang="ru-RU" sz="1800" dirty="0"/>
              <a:t> у </a:t>
            </a:r>
            <a:r>
              <a:rPr lang="ru-RU" sz="1800" i="1" dirty="0"/>
              <a:t>Державному </a:t>
            </a:r>
            <a:r>
              <a:rPr lang="ru-RU" sz="1800" i="1" dirty="0" err="1"/>
              <a:t>реєстрі</a:t>
            </a:r>
            <a:r>
              <a:rPr lang="ru-RU" sz="1800" i="1" dirty="0"/>
              <a:t> </a:t>
            </a:r>
            <a:r>
              <a:rPr lang="ru-RU" sz="1800" i="1" dirty="0" err="1"/>
              <a:t>національного</a:t>
            </a:r>
            <a:r>
              <a:rPr lang="ru-RU" sz="1800" i="1" dirty="0"/>
              <a:t> культурного </a:t>
            </a:r>
            <a:r>
              <a:rPr lang="ru-RU" sz="1800" i="1" dirty="0" err="1"/>
              <a:t>надбання</a:t>
            </a:r>
            <a:r>
              <a:rPr lang="ru-RU" sz="1800" i="1" dirty="0"/>
              <a:t>.</a:t>
            </a:r>
            <a:endParaRPr lang="ru-RU" sz="1800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956957"/>
            <a:ext cx="3851920" cy="188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2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Документи</a:t>
            </a:r>
            <a:r>
              <a:rPr lang="ru-RU" b="1" dirty="0" smtClean="0"/>
              <a:t> особливо </a:t>
            </a:r>
            <a:r>
              <a:rPr lang="ru-RU" b="1" dirty="0" err="1" smtClean="0"/>
              <a:t>цінні</a:t>
            </a:r>
            <a:r>
              <a:rPr lang="ru-RU" b="1" dirty="0"/>
              <a:t> (ОЦ)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2000" dirty="0"/>
              <a:t>Н</a:t>
            </a:r>
            <a:r>
              <a:rPr lang="ru-RU" sz="2000" dirty="0" err="1" smtClean="0"/>
              <a:t>алежать</a:t>
            </a:r>
            <a:r>
              <a:rPr lang="ru-RU" sz="2000" dirty="0"/>
              <a:t> </a:t>
            </a:r>
            <a:r>
              <a:rPr lang="ru-RU" sz="2000" i="1" dirty="0" err="1"/>
              <a:t>архівні</a:t>
            </a:r>
            <a:r>
              <a:rPr lang="ru-RU" sz="2000" i="1" dirty="0"/>
              <a:t> </a:t>
            </a:r>
            <a:r>
              <a:rPr lang="ru-RU" sz="2000" i="1" dirty="0" err="1"/>
              <a:t>документи</a:t>
            </a:r>
            <a:r>
              <a:rPr lang="ru-RU" sz="2000" i="1" dirty="0"/>
              <a:t>, </a:t>
            </a:r>
            <a:r>
              <a:rPr lang="ru-RU" sz="2000" i="1" dirty="0" err="1"/>
              <a:t>що</a:t>
            </a:r>
            <a:r>
              <a:rPr lang="ru-RU" sz="2000" i="1" dirty="0"/>
              <a:t> </a:t>
            </a:r>
            <a:r>
              <a:rPr lang="ru-RU" sz="2000" i="1" dirty="0" err="1"/>
              <a:t>містять</a:t>
            </a:r>
            <a:r>
              <a:rPr lang="ru-RU" sz="2000" i="1" dirty="0"/>
              <a:t> </a:t>
            </a:r>
            <a:r>
              <a:rPr lang="ru-RU" sz="2000" i="1" dirty="0" err="1"/>
              <a:t>інформацію</a:t>
            </a:r>
            <a:r>
              <a:rPr lang="ru-RU" sz="2000" i="1" dirty="0"/>
              <a:t> про </a:t>
            </a:r>
            <a:r>
              <a:rPr lang="ru-RU" sz="2000" i="1" dirty="0" err="1"/>
              <a:t>найважливіші</a:t>
            </a:r>
            <a:r>
              <a:rPr lang="ru-RU" sz="2000" i="1" dirty="0"/>
              <a:t> </a:t>
            </a:r>
            <a:r>
              <a:rPr lang="ru-RU" sz="2000" i="1" dirty="0" err="1"/>
              <a:t>події</a:t>
            </a:r>
            <a:r>
              <a:rPr lang="ru-RU" sz="2000" i="1" dirty="0"/>
              <a:t>, </a:t>
            </a:r>
            <a:r>
              <a:rPr lang="ru-RU" sz="2000" i="1" dirty="0" err="1"/>
              <a:t>факти</a:t>
            </a:r>
            <a:r>
              <a:rPr lang="ru-RU" sz="2000" i="1" dirty="0"/>
              <a:t> і </a:t>
            </a:r>
            <a:r>
              <a:rPr lang="ru-RU" sz="2000" i="1" dirty="0" err="1"/>
              <a:t>явища</a:t>
            </a:r>
            <a:r>
              <a:rPr lang="ru-RU" sz="2000" i="1" dirty="0"/>
              <a:t> в </a:t>
            </a:r>
            <a:r>
              <a:rPr lang="ru-RU" sz="2000" i="1" dirty="0" err="1"/>
              <a:t>житті</a:t>
            </a:r>
            <a:r>
              <a:rPr lang="ru-RU" sz="2000" i="1" dirty="0"/>
              <a:t> </a:t>
            </a:r>
            <a:r>
              <a:rPr lang="ru-RU" sz="2000" i="1" dirty="0" err="1"/>
              <a:t>суспільства</a:t>
            </a:r>
            <a:r>
              <a:rPr lang="ru-RU" sz="2000" i="1" dirty="0"/>
              <a:t>, не </a:t>
            </a:r>
            <a:r>
              <a:rPr lang="ru-RU" sz="2000" i="1" dirty="0" err="1"/>
              <a:t>втрачають</a:t>
            </a:r>
            <a:r>
              <a:rPr lang="ru-RU" sz="2000" i="1" dirty="0"/>
              <a:t> </a:t>
            </a:r>
            <a:r>
              <a:rPr lang="ru-RU" sz="2000" i="1" dirty="0" err="1"/>
              <a:t>значення</a:t>
            </a:r>
            <a:r>
              <a:rPr lang="ru-RU" sz="2000" i="1" dirty="0"/>
              <a:t> для </a:t>
            </a:r>
            <a:r>
              <a:rPr lang="ru-RU" sz="2000" i="1" dirty="0" err="1"/>
              <a:t>економіки</a:t>
            </a:r>
            <a:r>
              <a:rPr lang="ru-RU" sz="2000" i="1" dirty="0"/>
              <a:t>, </a:t>
            </a:r>
            <a:r>
              <a:rPr lang="ru-RU" sz="2000" i="1" dirty="0" err="1"/>
              <a:t>культури</a:t>
            </a:r>
            <a:r>
              <a:rPr lang="ru-RU" sz="2000" i="1" dirty="0"/>
              <a:t>, науки, духовного </a:t>
            </a:r>
            <a:r>
              <a:rPr lang="ru-RU" sz="2000" i="1" dirty="0" err="1"/>
              <a:t>життя</a:t>
            </a:r>
            <a:r>
              <a:rPr lang="ru-RU" sz="2000" i="1" dirty="0"/>
              <a:t>, </a:t>
            </a:r>
            <a:r>
              <a:rPr lang="ru-RU" sz="2000" i="1" dirty="0" err="1"/>
              <a:t>міжнародних</a:t>
            </a:r>
            <a:r>
              <a:rPr lang="ru-RU" sz="2000" i="1" dirty="0"/>
              <a:t> </a:t>
            </a:r>
            <a:r>
              <a:rPr lang="ru-RU" sz="2000" i="1" dirty="0" err="1"/>
              <a:t>відносин</a:t>
            </a:r>
            <a:r>
              <a:rPr lang="ru-RU" sz="2000" i="1" dirty="0"/>
              <a:t>, </a:t>
            </a:r>
            <a:r>
              <a:rPr lang="ru-RU" sz="2000" i="1" dirty="0" err="1"/>
              <a:t>екології</a:t>
            </a:r>
            <a:r>
              <a:rPr lang="ru-RU" sz="2000" i="1" dirty="0"/>
              <a:t>, державного </a:t>
            </a:r>
            <a:r>
              <a:rPr lang="ru-RU" sz="2000" i="1" dirty="0" err="1"/>
              <a:t>управління</a:t>
            </a:r>
            <a:r>
              <a:rPr lang="ru-RU" sz="2000" i="1" dirty="0"/>
              <a:t>, оборони і є </a:t>
            </a:r>
            <a:r>
              <a:rPr lang="ru-RU" sz="2000" i="1" dirty="0" err="1"/>
              <a:t>неповторними</a:t>
            </a:r>
            <a:r>
              <a:rPr lang="ru-RU" sz="2000" i="1" dirty="0"/>
              <a:t> з </a:t>
            </a:r>
            <a:r>
              <a:rPr lang="ru-RU" sz="2000" i="1" dirty="0" err="1"/>
              <a:t>погляду</a:t>
            </a:r>
            <a:r>
              <a:rPr lang="ru-RU" sz="2000" i="1" dirty="0"/>
              <a:t> </a:t>
            </a:r>
            <a:r>
              <a:rPr lang="ru-RU" sz="2000" i="1" dirty="0" err="1"/>
              <a:t>їх</a:t>
            </a:r>
            <a:r>
              <a:rPr lang="ru-RU" sz="2000" i="1" dirty="0"/>
              <a:t> </a:t>
            </a:r>
            <a:r>
              <a:rPr lang="ru-RU" sz="2000" i="1" dirty="0" err="1"/>
              <a:t>юридичного</a:t>
            </a:r>
            <a:r>
              <a:rPr lang="ru-RU" sz="2000" i="1" dirty="0"/>
              <a:t> </a:t>
            </a:r>
            <a:r>
              <a:rPr lang="ru-RU" sz="2000" i="1" dirty="0" err="1"/>
              <a:t>значення</a:t>
            </a:r>
            <a:r>
              <a:rPr lang="ru-RU" sz="2000" i="1" dirty="0"/>
              <a:t> і </a:t>
            </a:r>
            <a:r>
              <a:rPr lang="ru-RU" sz="2000" i="1" dirty="0" err="1"/>
              <a:t>автографічності</a:t>
            </a:r>
            <a:r>
              <a:rPr lang="ru-RU" sz="2000" i="1" dirty="0"/>
              <a:t>. </a:t>
            </a:r>
            <a:r>
              <a:rPr lang="ru-RU" sz="2000" dirty="0"/>
              <a:t>До ОЦ </a:t>
            </a:r>
            <a:r>
              <a:rPr lang="ru-RU" sz="2000" dirty="0" err="1"/>
              <a:t>можуть</a:t>
            </a:r>
            <a:r>
              <a:rPr lang="ru-RU" sz="2000" dirty="0"/>
              <a:t> бути </a:t>
            </a:r>
            <a:r>
              <a:rPr lang="ru-RU" sz="2000" dirty="0" err="1"/>
              <a:t>віднесені</a:t>
            </a:r>
            <a:r>
              <a:rPr lang="ru-RU" sz="2000" dirty="0"/>
              <a:t> як </a:t>
            </a:r>
            <a:r>
              <a:rPr lang="ru-RU" sz="2000" dirty="0" err="1"/>
              <a:t>окремі</a:t>
            </a:r>
            <a:r>
              <a:rPr lang="ru-RU" sz="2000" dirty="0"/>
              <a:t> </a:t>
            </a:r>
            <a:r>
              <a:rPr lang="ru-RU" sz="2000" dirty="0" err="1"/>
              <a:t>документи</a:t>
            </a:r>
            <a:r>
              <a:rPr lang="ru-RU" sz="2000" dirty="0"/>
              <a:t>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/>
              <a:t>справи</a:t>
            </a:r>
            <a:r>
              <a:rPr lang="ru-RU" sz="2000" dirty="0"/>
              <a:t>, так і </a:t>
            </a:r>
            <a:r>
              <a:rPr lang="ru-RU" sz="2000" dirty="0" err="1"/>
              <a:t>групи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, справ і </a:t>
            </a:r>
            <a:r>
              <a:rPr lang="ru-RU" sz="2000" dirty="0" err="1"/>
              <a:t>навіть</a:t>
            </a:r>
            <a:r>
              <a:rPr lang="ru-RU" sz="2000" dirty="0"/>
              <a:t> </a:t>
            </a:r>
            <a:r>
              <a:rPr lang="ru-RU" sz="2000" dirty="0" err="1"/>
              <a:t>окремі</a:t>
            </a:r>
            <a:r>
              <a:rPr lang="ru-RU" sz="2000" dirty="0"/>
              <a:t> </a:t>
            </a:r>
            <a:r>
              <a:rPr lang="ru-RU" sz="2000" dirty="0" err="1"/>
              <a:t>архівні</a:t>
            </a:r>
            <a:r>
              <a:rPr lang="ru-RU" sz="2000" dirty="0"/>
              <a:t> </a:t>
            </a:r>
            <a:r>
              <a:rPr lang="ru-RU" sz="2000" dirty="0" err="1"/>
              <a:t>фонди</a:t>
            </a:r>
            <a:r>
              <a:rPr lang="ru-RU" sz="2000" dirty="0"/>
              <a:t>. В </a:t>
            </a:r>
            <a:r>
              <a:rPr lang="ru-RU" sz="2000" dirty="0" err="1"/>
              <a:t>державних</a:t>
            </a:r>
            <a:r>
              <a:rPr lang="ru-RU" sz="2000" dirty="0"/>
              <a:t> </a:t>
            </a:r>
            <a:r>
              <a:rPr lang="ru-RU" sz="2000" dirty="0" err="1"/>
              <a:t>архівах</a:t>
            </a:r>
            <a:r>
              <a:rPr lang="ru-RU" sz="2000" dirty="0"/>
              <a:t> </a:t>
            </a:r>
            <a:r>
              <a:rPr lang="ru-RU" sz="2000" dirty="0" err="1"/>
              <a:t>планомірне</a:t>
            </a:r>
            <a:r>
              <a:rPr lang="ru-RU" sz="2000" dirty="0"/>
              <a:t> </a:t>
            </a:r>
            <a:r>
              <a:rPr lang="ru-RU" sz="2000" dirty="0" err="1"/>
              <a:t>виявлення</a:t>
            </a:r>
            <a:r>
              <a:rPr lang="ru-RU" sz="2000" dirty="0"/>
              <a:t> ОЦ </a:t>
            </a:r>
            <a:r>
              <a:rPr lang="ru-RU" sz="2000" dirty="0" err="1"/>
              <a:t>документів</a:t>
            </a:r>
            <a:r>
              <a:rPr lang="ru-RU" sz="2000" dirty="0"/>
              <a:t> і </a:t>
            </a:r>
            <a:r>
              <a:rPr lang="ru-RU" sz="2000" dirty="0" err="1"/>
              <a:t>взяття</a:t>
            </a:r>
            <a:r>
              <a:rPr lang="ru-RU" sz="2000" dirty="0"/>
              <a:t> </a:t>
            </a:r>
            <a:r>
              <a:rPr lang="ru-RU" sz="2000" dirty="0" err="1"/>
              <a:t>їх</a:t>
            </a:r>
            <a:r>
              <a:rPr lang="ru-RU" sz="2000" dirty="0"/>
              <a:t> на </a:t>
            </a:r>
            <a:r>
              <a:rPr lang="ru-RU" sz="2000" dirty="0" err="1"/>
              <a:t>окремий</a:t>
            </a:r>
            <a:r>
              <a:rPr lang="ru-RU" sz="2000" dirty="0"/>
              <a:t> </a:t>
            </a:r>
            <a:r>
              <a:rPr lang="ru-RU" sz="2000" dirty="0" err="1"/>
              <a:t>облік</a:t>
            </a:r>
            <a:r>
              <a:rPr lang="ru-RU" sz="2000" dirty="0"/>
              <a:t> </a:t>
            </a:r>
            <a:r>
              <a:rPr lang="ru-RU" sz="2000" dirty="0" err="1"/>
              <a:t>здійснюється</a:t>
            </a:r>
            <a:r>
              <a:rPr lang="ru-RU" sz="2000" dirty="0"/>
              <a:t> з початку </a:t>
            </a:r>
            <a:r>
              <a:rPr lang="ru-RU" sz="2000" dirty="0" smtClean="0"/>
              <a:t>1980-х </a:t>
            </a:r>
            <a:r>
              <a:rPr lang="ru-RU" sz="2000" dirty="0" err="1" smtClean="0"/>
              <a:t>років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11736"/>
            <a:ext cx="33337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95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47248" cy="1228998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Склад </a:t>
            </a:r>
            <a:r>
              <a:rPr lang="ru-RU" sz="4000" b="1" dirty="0"/>
              <a:t>і структура </a:t>
            </a:r>
            <a:r>
              <a:rPr lang="ru-RU" sz="4000" b="1" dirty="0" err="1"/>
              <a:t>Національного</a:t>
            </a:r>
            <a:r>
              <a:rPr lang="ru-RU" sz="4000" b="1" dirty="0"/>
              <a:t> </a:t>
            </a:r>
            <a:r>
              <a:rPr lang="ru-RU" sz="4000" b="1" dirty="0" err="1"/>
              <a:t>архівного</a:t>
            </a:r>
            <a:r>
              <a:rPr lang="ru-RU" sz="4000" b="1" dirty="0"/>
              <a:t> фонду</a:t>
            </a:r>
            <a:r>
              <a:rPr lang="ru-RU" sz="40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/>
              <a:t>НАФ </a:t>
            </a:r>
            <a:r>
              <a:rPr lang="ru-RU" sz="2200" dirty="0"/>
              <a:t>є </a:t>
            </a:r>
            <a:r>
              <a:rPr lang="ru-RU" sz="2200" dirty="0" err="1"/>
              <a:t>надбанням</a:t>
            </a:r>
            <a:r>
              <a:rPr lang="ru-RU" sz="2200" dirty="0"/>
              <a:t> </a:t>
            </a:r>
            <a:r>
              <a:rPr lang="ru-RU" sz="2200" dirty="0" err="1"/>
              <a:t>української</a:t>
            </a:r>
            <a:r>
              <a:rPr lang="ru-RU" sz="2200" dirty="0"/>
              <a:t> </a:t>
            </a:r>
            <a:r>
              <a:rPr lang="ru-RU" sz="2200" dirty="0" err="1"/>
              <a:t>нації</a:t>
            </a:r>
            <a:r>
              <a:rPr lang="ru-RU" sz="2200" dirty="0"/>
              <a:t>, </a:t>
            </a:r>
            <a:r>
              <a:rPr lang="ru-RU" sz="2200" dirty="0" err="1"/>
              <a:t>складовою</a:t>
            </a:r>
            <a:r>
              <a:rPr lang="ru-RU" sz="2200" dirty="0"/>
              <a:t> </a:t>
            </a:r>
            <a:r>
              <a:rPr lang="ru-RU" sz="2200" dirty="0" err="1"/>
              <a:t>частиною</a:t>
            </a:r>
            <a:r>
              <a:rPr lang="ru-RU" sz="2200" dirty="0"/>
              <a:t> </a:t>
            </a:r>
            <a:r>
              <a:rPr lang="ru-RU" sz="2200" dirty="0" err="1"/>
              <a:t>вітчизняної</a:t>
            </a:r>
            <a:r>
              <a:rPr lang="ru-RU" sz="2200" dirty="0"/>
              <a:t> й </a:t>
            </a:r>
            <a:r>
              <a:rPr lang="ru-RU" sz="2200" dirty="0" err="1"/>
              <a:t>світової</a:t>
            </a:r>
            <a:r>
              <a:rPr lang="ru-RU" sz="2200" dirty="0"/>
              <a:t> </a:t>
            </a:r>
            <a:r>
              <a:rPr lang="ru-RU" sz="2200" dirty="0" err="1"/>
              <a:t>культурної</a:t>
            </a:r>
            <a:r>
              <a:rPr lang="ru-RU" sz="2200" dirty="0"/>
              <a:t> </a:t>
            </a:r>
            <a:r>
              <a:rPr lang="ru-RU" sz="2200" dirty="0" err="1"/>
              <a:t>спадщини</a:t>
            </a:r>
            <a:r>
              <a:rPr lang="ru-RU" sz="2200" dirty="0"/>
              <a:t> та </a:t>
            </a:r>
            <a:r>
              <a:rPr lang="ru-RU" sz="2200" dirty="0" err="1"/>
              <a:t>інформаційних</a:t>
            </a:r>
            <a:r>
              <a:rPr lang="ru-RU" sz="2200" dirty="0"/>
              <a:t> </a:t>
            </a:r>
            <a:r>
              <a:rPr lang="ru-RU" sz="2200" dirty="0" err="1"/>
              <a:t>ресурсів</a:t>
            </a:r>
            <a:r>
              <a:rPr lang="ru-RU" sz="2200" dirty="0"/>
              <a:t> </a:t>
            </a:r>
            <a:r>
              <a:rPr lang="ru-RU" sz="2200" dirty="0" err="1"/>
              <a:t>суспільства</a:t>
            </a:r>
            <a:r>
              <a:rPr lang="ru-RU" sz="2200" dirty="0"/>
              <a:t>, </a:t>
            </a:r>
            <a:r>
              <a:rPr lang="ru-RU" sz="2200" dirty="0" err="1"/>
              <a:t>перебуває</a:t>
            </a:r>
            <a:r>
              <a:rPr lang="ru-RU" sz="2200" dirty="0"/>
              <a:t> </a:t>
            </a:r>
            <a:r>
              <a:rPr lang="ru-RU" sz="2200" dirty="0" err="1"/>
              <a:t>під</a:t>
            </a:r>
            <a:r>
              <a:rPr lang="ru-RU" sz="2200" dirty="0"/>
              <a:t> </a:t>
            </a:r>
            <a:r>
              <a:rPr lang="ru-RU" sz="2200" dirty="0" err="1"/>
              <a:t>охороною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і </a:t>
            </a:r>
            <a:r>
              <a:rPr lang="ru-RU" sz="2200" dirty="0" err="1"/>
              <a:t>призначений</a:t>
            </a:r>
            <a:r>
              <a:rPr lang="ru-RU" sz="2200" dirty="0"/>
              <a:t> для </a:t>
            </a:r>
            <a:r>
              <a:rPr lang="ru-RU" sz="2200" dirty="0" err="1"/>
              <a:t>задоволення</a:t>
            </a:r>
            <a:r>
              <a:rPr lang="ru-RU" sz="2200" dirty="0"/>
              <a:t> </a:t>
            </a:r>
            <a:r>
              <a:rPr lang="ru-RU" sz="2200" dirty="0" err="1"/>
              <a:t>інформаційних</a:t>
            </a:r>
            <a:r>
              <a:rPr lang="ru-RU" sz="2200" dirty="0"/>
              <a:t> потреб </a:t>
            </a:r>
            <a:r>
              <a:rPr lang="ru-RU" sz="2200" dirty="0" err="1"/>
              <a:t>суспільства</a:t>
            </a:r>
            <a:r>
              <a:rPr lang="ru-RU" sz="2200" dirty="0"/>
              <a:t> і </a:t>
            </a:r>
            <a:r>
              <a:rPr lang="ru-RU" sz="2200" dirty="0" err="1"/>
              <a:t>держави</a:t>
            </a:r>
            <a:r>
              <a:rPr lang="ru-RU" sz="2200" dirty="0"/>
              <a:t>, </a:t>
            </a:r>
            <a:r>
              <a:rPr lang="ru-RU" sz="2200" dirty="0" err="1"/>
              <a:t>реалізацій</a:t>
            </a:r>
            <a:r>
              <a:rPr lang="ru-RU" sz="2200" dirty="0"/>
              <a:t> прав та </a:t>
            </a:r>
            <a:r>
              <a:rPr lang="ru-RU" sz="2200" dirty="0" err="1"/>
              <a:t>законних</a:t>
            </a:r>
            <a:r>
              <a:rPr lang="ru-RU" sz="2200" dirty="0"/>
              <a:t> </a:t>
            </a:r>
            <a:r>
              <a:rPr lang="ru-RU" sz="2200" dirty="0" err="1"/>
              <a:t>інтересів</a:t>
            </a:r>
            <a:r>
              <a:rPr lang="ru-RU" sz="2200" dirty="0"/>
              <a:t> </a:t>
            </a:r>
            <a:r>
              <a:rPr lang="ru-RU" sz="2200" dirty="0" err="1"/>
              <a:t>кожної</a:t>
            </a:r>
            <a:r>
              <a:rPr lang="ru-RU" sz="2200" dirty="0"/>
              <a:t> </a:t>
            </a:r>
            <a:r>
              <a:rPr lang="ru-RU" sz="2200" dirty="0" err="1"/>
              <a:t>людини</a:t>
            </a:r>
            <a:r>
              <a:rPr lang="ru-RU" sz="2200" dirty="0" smtClean="0"/>
              <a:t>.</a:t>
            </a:r>
            <a:r>
              <a:rPr lang="ru-RU" sz="2200" dirty="0"/>
              <a:t> Для </a:t>
            </a:r>
            <a:r>
              <a:rPr lang="ru-RU" sz="2200" dirty="0" err="1"/>
              <a:t>внесення</a:t>
            </a:r>
            <a:r>
              <a:rPr lang="ru-RU" sz="2200" dirty="0"/>
              <a:t> </a:t>
            </a:r>
            <a:r>
              <a:rPr lang="ru-RU" sz="2200" dirty="0" err="1"/>
              <a:t>архівних</a:t>
            </a:r>
            <a:r>
              <a:rPr lang="ru-RU" sz="2200" dirty="0"/>
              <a:t> </a:t>
            </a:r>
            <a:r>
              <a:rPr lang="ru-RU" sz="2200" dirty="0" err="1"/>
              <a:t>документів</a:t>
            </a:r>
            <a:r>
              <a:rPr lang="ru-RU" sz="2200" dirty="0"/>
              <a:t> до НАФ </a:t>
            </a:r>
            <a:r>
              <a:rPr lang="ru-RU" sz="2200" dirty="0" smtClean="0"/>
              <a:t>проводиться </a:t>
            </a:r>
            <a:r>
              <a:rPr lang="ru-RU" sz="2200" dirty="0" err="1"/>
              <a:t>відповідна</a:t>
            </a:r>
            <a:r>
              <a:rPr lang="ru-RU" sz="2200" dirty="0"/>
              <a:t> </a:t>
            </a:r>
            <a:r>
              <a:rPr lang="ru-RU" sz="2200" dirty="0" err="1"/>
              <a:t>експертиза</a:t>
            </a:r>
            <a:r>
              <a:rPr lang="ru-RU" sz="2200" dirty="0"/>
              <a:t> та </a:t>
            </a:r>
            <a:r>
              <a:rPr lang="ru-RU" sz="2200" dirty="0" err="1"/>
              <a:t>державна</a:t>
            </a:r>
            <a:r>
              <a:rPr lang="ru-RU" sz="2200" dirty="0"/>
              <a:t> </a:t>
            </a:r>
            <a:r>
              <a:rPr lang="ru-RU" sz="2200" dirty="0" err="1"/>
              <a:t>реєстрація</a:t>
            </a:r>
            <a:r>
              <a:rPr lang="ru-RU" sz="22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66532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50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Г</a:t>
            </a:r>
            <a:r>
              <a:rPr lang="ru-RU" b="1" dirty="0" err="1" smtClean="0"/>
              <a:t>рупи</a:t>
            </a:r>
            <a:r>
              <a:rPr lang="ru-RU" b="1" dirty="0" smtClean="0"/>
              <a:t> </a:t>
            </a:r>
            <a:r>
              <a:rPr lang="ru-RU" b="1" dirty="0" err="1" smtClean="0"/>
              <a:t>документів</a:t>
            </a:r>
            <a:r>
              <a:rPr lang="ru-RU" b="1" dirty="0"/>
              <a:t> </a:t>
            </a:r>
            <a:r>
              <a:rPr lang="ru-RU" b="1" dirty="0" smtClean="0"/>
              <a:t>НАФ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/>
              <a:t>а) </a:t>
            </a:r>
            <a:r>
              <a:rPr lang="ru-RU" dirty="0" err="1"/>
              <a:t>документальні</a:t>
            </a:r>
            <a:r>
              <a:rPr lang="ru-RU" dirty="0"/>
              <a:t> </a:t>
            </a:r>
            <a:r>
              <a:rPr lang="ru-RU" dirty="0" err="1"/>
              <a:t>комплекси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утворилися</a:t>
            </a:r>
            <a:r>
              <a:rPr lang="ru-RU" dirty="0"/>
              <a:t> в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періоди</a:t>
            </a:r>
            <a:r>
              <a:rPr lang="ru-RU" dirty="0"/>
              <a:t> на </a:t>
            </a:r>
            <a:r>
              <a:rPr lang="ru-RU" dirty="0" err="1"/>
              <a:t>теренах</a:t>
            </a:r>
            <a:r>
              <a:rPr lang="ru-RU" dirty="0"/>
              <a:t> </a:t>
            </a:r>
            <a:r>
              <a:rPr lang="ru-RU" dirty="0" err="1"/>
              <a:t>сучасної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і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громадських</a:t>
            </a:r>
            <a:r>
              <a:rPr lang="ru-RU" dirty="0"/>
              <a:t> і </a:t>
            </a:r>
            <a:r>
              <a:rPr lang="ru-RU" dirty="0" err="1"/>
              <a:t>релігійних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,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підприємств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форм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та </a:t>
            </a:r>
            <a:r>
              <a:rPr lang="ru-RU" dirty="0" err="1"/>
              <a:t>зберігаються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pPr marL="0" indent="0" algn="just">
              <a:buNone/>
            </a:pPr>
            <a:r>
              <a:rPr lang="ru-RU" dirty="0"/>
              <a:t>б)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утворилися</a:t>
            </a:r>
            <a:r>
              <a:rPr lang="ru-RU" dirty="0"/>
              <a:t> за межами </a:t>
            </a:r>
            <a:r>
              <a:rPr lang="ru-RU" dirty="0" err="1"/>
              <a:t>України</a:t>
            </a:r>
            <a:r>
              <a:rPr lang="ru-RU" dirty="0"/>
              <a:t> як результат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української</a:t>
            </a:r>
            <a:r>
              <a:rPr lang="ru-RU" dirty="0"/>
              <a:t> </a:t>
            </a:r>
            <a:r>
              <a:rPr lang="ru-RU" dirty="0" err="1"/>
              <a:t>політичної</a:t>
            </a:r>
            <a:r>
              <a:rPr lang="ru-RU" dirty="0"/>
              <a:t> та </a:t>
            </a:r>
            <a:r>
              <a:rPr lang="ru-RU" dirty="0" err="1"/>
              <a:t>трудової</a:t>
            </a:r>
            <a:r>
              <a:rPr lang="ru-RU" dirty="0"/>
              <a:t> </a:t>
            </a:r>
            <a:r>
              <a:rPr lang="ru-RU" dirty="0" err="1"/>
              <a:t>еміграції</a:t>
            </a:r>
            <a:r>
              <a:rPr lang="ru-RU" dirty="0"/>
              <a:t>,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військових</a:t>
            </a:r>
            <a:r>
              <a:rPr lang="ru-RU" dirty="0"/>
              <a:t>, культурно-</a:t>
            </a:r>
            <a:r>
              <a:rPr lang="ru-RU" dirty="0" err="1"/>
              <a:t>освітніх</a:t>
            </a:r>
            <a:r>
              <a:rPr lang="ru-RU" dirty="0"/>
              <a:t> і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громадських</a:t>
            </a:r>
            <a:r>
              <a:rPr lang="ru-RU" dirty="0"/>
              <a:t> </a:t>
            </a:r>
            <a:r>
              <a:rPr lang="ru-RU" dirty="0" err="1"/>
              <a:t>об'єднань</a:t>
            </a:r>
            <a:r>
              <a:rPr lang="ru-RU" dirty="0"/>
              <a:t> та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і </a:t>
            </a:r>
            <a:r>
              <a:rPr lang="ru-RU" dirty="0" err="1"/>
              <a:t>передані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 у порядку </a:t>
            </a:r>
            <a:r>
              <a:rPr lang="ru-RU" dirty="0" err="1"/>
              <a:t>реституції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дарування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зберігаються</a:t>
            </a:r>
            <a:r>
              <a:rPr lang="ru-RU" dirty="0"/>
              <a:t> за межами </a:t>
            </a:r>
            <a:r>
              <a:rPr lang="ru-RU" dirty="0" err="1"/>
              <a:t>України</a:t>
            </a:r>
            <a:r>
              <a:rPr lang="ru-RU" dirty="0"/>
              <a:t> і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поверненню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 (в </a:t>
            </a:r>
            <a:r>
              <a:rPr lang="ru-RU" dirty="0" err="1"/>
              <a:t>оригіналах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копіях</a:t>
            </a:r>
            <a:r>
              <a:rPr lang="ru-RU" dirty="0"/>
              <a:t>);</a:t>
            </a:r>
          </a:p>
          <a:p>
            <a:pPr marL="0" indent="0" algn="just">
              <a:buNone/>
            </a:pPr>
            <a:r>
              <a:rPr lang="ru-RU" dirty="0"/>
              <a:t>в) </a:t>
            </a:r>
            <a:r>
              <a:rPr lang="ru-RU" dirty="0" err="1"/>
              <a:t>документи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утворилися</a:t>
            </a:r>
            <a:r>
              <a:rPr lang="ru-RU" dirty="0"/>
              <a:t> на </a:t>
            </a:r>
            <a:r>
              <a:rPr lang="ru-RU" dirty="0" err="1"/>
              <a:t>теренах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держав і, за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 </a:t>
            </a:r>
            <a:r>
              <a:rPr lang="ru-RU" dirty="0" err="1"/>
              <a:t>опинившись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стали </a:t>
            </a:r>
            <a:r>
              <a:rPr lang="ru-RU" dirty="0" err="1"/>
              <a:t>невід'ємною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історико-культурної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3" y="5474260"/>
            <a:ext cx="1351037" cy="13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300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Право </a:t>
            </a:r>
            <a:r>
              <a:rPr lang="ru-RU" b="1" dirty="0" err="1"/>
              <a:t>власності</a:t>
            </a:r>
            <a:r>
              <a:rPr lang="ru-RU" b="1" dirty="0"/>
              <a:t> на </a:t>
            </a:r>
            <a:r>
              <a:rPr lang="ru-RU" b="1" dirty="0" err="1" smtClean="0"/>
              <a:t>документи</a:t>
            </a:r>
            <a:r>
              <a:rPr lang="ru-RU" b="1" dirty="0" smtClean="0"/>
              <a:t> НАФ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err="1"/>
              <a:t>Суспільні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відносини</a:t>
            </a:r>
            <a:r>
              <a:rPr lang="ru-RU" dirty="0" smtClean="0"/>
              <a:t>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історико</a:t>
            </a:r>
            <a:r>
              <a:rPr lang="ru-RU" dirty="0" smtClean="0"/>
              <a:t>-культурного  </a:t>
            </a:r>
            <a:r>
              <a:rPr lang="ru-RU" dirty="0" err="1" smtClean="0"/>
              <a:t>надбання</a:t>
            </a:r>
            <a:r>
              <a:rPr lang="ru-RU" dirty="0" smtClean="0"/>
              <a:t> </a:t>
            </a:r>
            <a:r>
              <a:rPr lang="ru-RU" dirty="0"/>
              <a:t>і,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архівів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Україні</a:t>
            </a:r>
            <a:r>
              <a:rPr lang="ru-RU" dirty="0"/>
              <a:t>, як і в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світу</a:t>
            </a:r>
            <a:r>
              <a:rPr lang="ru-RU" dirty="0"/>
              <a:t> </a:t>
            </a:r>
            <a:r>
              <a:rPr lang="ru-RU" dirty="0" err="1"/>
              <a:t>врегульовані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законодавством</a:t>
            </a:r>
            <a:r>
              <a:rPr lang="ru-RU" dirty="0"/>
              <a:t>. Одним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 smtClean="0"/>
              <a:t>суттєвих</a:t>
            </a:r>
            <a:r>
              <a:rPr lang="ru-RU" dirty="0" smtClean="0"/>
              <a:t>  </a:t>
            </a:r>
            <a:r>
              <a:rPr lang="ru-RU" dirty="0" err="1"/>
              <a:t>чинників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правовий</a:t>
            </a:r>
            <a:r>
              <a:rPr lang="ru-RU" dirty="0"/>
              <a:t> режим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з документами НАФ, є </a:t>
            </a:r>
            <a:r>
              <a:rPr lang="ru-RU" dirty="0" err="1"/>
              <a:t>належність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до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/>
              <a:t>Закон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Національний</a:t>
            </a:r>
            <a:r>
              <a:rPr lang="ru-RU" dirty="0"/>
              <a:t> </a:t>
            </a:r>
            <a:r>
              <a:rPr lang="ru-RU" dirty="0" err="1"/>
              <a:t>архівний</a:t>
            </a:r>
            <a:r>
              <a:rPr lang="ru-RU" dirty="0"/>
              <a:t> фонд та </a:t>
            </a:r>
            <a:r>
              <a:rPr lang="ru-RU" dirty="0" err="1"/>
              <a:t>архівні</a:t>
            </a:r>
            <a:r>
              <a:rPr lang="ru-RU" dirty="0"/>
              <a:t> установи" </a:t>
            </a:r>
            <a:r>
              <a:rPr lang="ru-RU" dirty="0" err="1"/>
              <a:t>визнає</a:t>
            </a:r>
            <a:r>
              <a:rPr lang="ru-RU" dirty="0"/>
              <a:t> будь-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документи</a:t>
            </a:r>
            <a:r>
              <a:rPr lang="ru-RU" dirty="0"/>
              <a:t> НАФ; </a:t>
            </a:r>
            <a:r>
              <a:rPr lang="ru-RU" dirty="0" err="1"/>
              <a:t>передбачені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 та законами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Класифікація</a:t>
            </a:r>
            <a:r>
              <a:rPr lang="ru-RU" dirty="0" smtClean="0"/>
              <a:t>  </a:t>
            </a:r>
            <a:r>
              <a:rPr lang="ru-RU" dirty="0"/>
              <a:t>НАФ за аспектами </a:t>
            </a:r>
            <a:r>
              <a:rPr lang="ru-RU" dirty="0" err="1" smtClean="0"/>
              <a:t>власності</a:t>
            </a:r>
            <a:r>
              <a:rPr lang="ru-RU" dirty="0" smtClean="0"/>
              <a:t>  </a:t>
            </a:r>
            <a:r>
              <a:rPr lang="ru-RU" dirty="0" err="1" smtClean="0"/>
              <a:t>передбачає</a:t>
            </a:r>
            <a:r>
              <a:rPr lang="ru-RU" dirty="0" smtClean="0"/>
              <a:t> 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 smtClean="0"/>
              <a:t>•    </a:t>
            </a:r>
            <a:r>
              <a:rPr lang="ru-RU" dirty="0" err="1"/>
              <a:t>документальні</a:t>
            </a:r>
            <a:r>
              <a:rPr lang="ru-RU" dirty="0"/>
              <a:t> </a:t>
            </a:r>
            <a:r>
              <a:rPr lang="ru-RU" dirty="0" err="1"/>
              <a:t>комплекси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</a:t>
            </a:r>
            <a:r>
              <a:rPr lang="ru-RU" dirty="0" err="1"/>
              <a:t>державі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smtClean="0"/>
              <a:t>•    </a:t>
            </a:r>
            <a:r>
              <a:rPr lang="ru-RU" dirty="0" err="1"/>
              <a:t>комплекси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</a:t>
            </a:r>
            <a:r>
              <a:rPr lang="ru-RU" dirty="0" err="1" smtClean="0"/>
              <a:t>територіальним</a:t>
            </a:r>
            <a:r>
              <a:rPr lang="ru-RU" dirty="0" smtClean="0"/>
              <a:t> громадам;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власністю</a:t>
            </a:r>
            <a:r>
              <a:rPr lang="ru-RU" dirty="0"/>
              <a:t> </a:t>
            </a:r>
            <a:r>
              <a:rPr lang="ru-RU" dirty="0" err="1"/>
              <a:t>суб'єктів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не державного </a:t>
            </a:r>
            <a:r>
              <a:rPr lang="ru-RU" dirty="0" err="1"/>
              <a:t>походження</a:t>
            </a:r>
            <a:r>
              <a:rPr lang="ru-RU" dirty="0"/>
              <a:t>, </a:t>
            </a:r>
            <a:r>
              <a:rPr lang="ru-RU" dirty="0" err="1"/>
              <a:t>релігійних</a:t>
            </a:r>
            <a:r>
              <a:rPr lang="ru-RU" dirty="0"/>
              <a:t> </a:t>
            </a:r>
            <a:r>
              <a:rPr lang="ru-RU" dirty="0" err="1"/>
              <a:t>організацій</a:t>
            </a:r>
            <a:r>
              <a:rPr lang="ru-RU" dirty="0"/>
              <a:t> та </a:t>
            </a:r>
            <a:r>
              <a:rPr lang="ru-RU" dirty="0" err="1"/>
              <a:t>об'єднань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smtClean="0"/>
              <a:t>   </a:t>
            </a:r>
            <a:r>
              <a:rPr lang="ru-RU" dirty="0" err="1" smtClean="0"/>
              <a:t>приватні</a:t>
            </a:r>
            <a:r>
              <a:rPr lang="ru-RU" dirty="0" smtClean="0"/>
              <a:t> </a:t>
            </a:r>
            <a:r>
              <a:rPr lang="ru-RU" dirty="0" err="1"/>
              <a:t>архівні</a:t>
            </a:r>
            <a:r>
              <a:rPr lang="ru-RU" dirty="0"/>
              <a:t> </a:t>
            </a:r>
            <a:r>
              <a:rPr lang="ru-RU" dirty="0" err="1"/>
              <a:t>зібрання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 smtClean="0"/>
              <a:t>документи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07117"/>
            <a:ext cx="1835696" cy="1835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690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Доступ до </a:t>
            </a:r>
            <a:r>
              <a:rPr lang="ru-RU" b="1" dirty="0" err="1" smtClean="0"/>
              <a:t>документів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444500" algn="just">
              <a:buNone/>
            </a:pP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Конституції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(ст. 26, 34) </a:t>
            </a:r>
            <a:r>
              <a:rPr lang="ru-RU" dirty="0" err="1"/>
              <a:t>іноземці</a:t>
            </a:r>
            <a:r>
              <a:rPr lang="ru-RU" dirty="0"/>
              <a:t> та особи без </a:t>
            </a:r>
            <a:r>
              <a:rPr lang="ru-RU" dirty="0" err="1"/>
              <a:t>громадянства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права </a:t>
            </a:r>
            <a:r>
              <a:rPr lang="ru-RU" dirty="0" err="1"/>
              <a:t>щодо</a:t>
            </a:r>
            <a:r>
              <a:rPr lang="ru-RU" dirty="0"/>
              <a:t> доступу до </a:t>
            </a:r>
            <a:r>
              <a:rPr lang="ru-RU" dirty="0" err="1"/>
              <a:t>документів</a:t>
            </a:r>
            <a:r>
              <a:rPr lang="ru-RU" dirty="0"/>
              <a:t> НАФ з правами </a:t>
            </a:r>
            <a:r>
              <a:rPr lang="ru-RU" dirty="0" err="1"/>
              <a:t>громадян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Кабінет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обмежувати</a:t>
            </a:r>
            <a:r>
              <a:rPr lang="ru-RU" dirty="0"/>
              <a:t> доступ до </a:t>
            </a:r>
            <a:r>
              <a:rPr lang="ru-RU" dirty="0" err="1"/>
              <a:t>документів</a:t>
            </a:r>
            <a:r>
              <a:rPr lang="ru-RU" dirty="0"/>
              <a:t> НАФ </a:t>
            </a:r>
            <a:r>
              <a:rPr lang="ru-RU" dirty="0" err="1"/>
              <a:t>громадян</a:t>
            </a:r>
            <a:r>
              <a:rPr lang="ru-RU" dirty="0"/>
              <a:t> тих держав, в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доступу </a:t>
            </a:r>
            <a:r>
              <a:rPr lang="ru-RU" dirty="0" err="1"/>
              <a:t>громадян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їхніх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архівів</a:t>
            </a:r>
            <a:r>
              <a:rPr lang="ru-RU" dirty="0"/>
              <a:t>. Закон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державним</a:t>
            </a:r>
            <a:r>
              <a:rPr lang="ru-RU" dirty="0"/>
              <a:t> </a:t>
            </a:r>
            <a:r>
              <a:rPr lang="ru-RU" dirty="0" err="1"/>
              <a:t>архівним</a:t>
            </a:r>
            <a:r>
              <a:rPr lang="ru-RU" dirty="0"/>
              <a:t> </a:t>
            </a:r>
            <a:r>
              <a:rPr lang="ru-RU" dirty="0" err="1"/>
              <a:t>установам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контролю за </a:t>
            </a:r>
            <a:r>
              <a:rPr lang="ru-RU" dirty="0" err="1"/>
              <a:t>дотриманням</a:t>
            </a:r>
            <a:r>
              <a:rPr lang="ru-RU" dirty="0"/>
              <a:t> </a:t>
            </a:r>
            <a:r>
              <a:rPr lang="ru-RU" dirty="0" err="1"/>
              <a:t>архівного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311875"/>
            <a:ext cx="2551471" cy="153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982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err="1"/>
              <a:t>Відчуження</a:t>
            </a:r>
            <a:r>
              <a:rPr lang="ru-RU" b="1" dirty="0"/>
              <a:t> </a:t>
            </a:r>
            <a:r>
              <a:rPr lang="ru-RU" b="1" dirty="0" err="1"/>
              <a:t>документів</a:t>
            </a:r>
            <a:r>
              <a:rPr lang="ru-RU" b="1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ru-RU" dirty="0"/>
              <a:t>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документально </a:t>
            </a:r>
            <a:r>
              <a:rPr lang="ru-RU" dirty="0" err="1"/>
              <a:t>засвідчене</a:t>
            </a:r>
            <a:r>
              <a:rPr lang="ru-RU" dirty="0"/>
              <a:t>: при </a:t>
            </a:r>
            <a:r>
              <a:rPr lang="ru-RU" dirty="0" err="1"/>
              <a:t>даруванні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пожертвуванні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листи</a:t>
            </a:r>
            <a:r>
              <a:rPr lang="ru-RU" dirty="0"/>
              <a:t>,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, при </a:t>
            </a:r>
            <a:r>
              <a:rPr lang="ru-RU" dirty="0" err="1"/>
              <a:t>купівлі</a:t>
            </a:r>
            <a:r>
              <a:rPr lang="ru-RU" dirty="0"/>
              <a:t> – </a:t>
            </a:r>
            <a:r>
              <a:rPr lang="ru-RU" dirty="0" err="1"/>
              <a:t>рахунок</a:t>
            </a:r>
            <a:r>
              <a:rPr lang="ru-RU" dirty="0"/>
              <a:t>, угода про продаж, при </a:t>
            </a:r>
            <a:r>
              <a:rPr lang="ru-RU" dirty="0" err="1"/>
              <a:t>успадкуванні</a:t>
            </a:r>
            <a:r>
              <a:rPr lang="ru-RU" dirty="0"/>
              <a:t> – </a:t>
            </a:r>
            <a:r>
              <a:rPr lang="ru-RU" dirty="0" err="1"/>
              <a:t>заповіт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прав </a:t>
            </a:r>
            <a:r>
              <a:rPr lang="ru-RU" dirty="0" err="1"/>
              <a:t>вільного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, </a:t>
            </a:r>
            <a:r>
              <a:rPr lang="ru-RU" dirty="0" err="1"/>
              <a:t>розпорядження</a:t>
            </a:r>
            <a:r>
              <a:rPr lang="ru-RU" dirty="0"/>
              <a:t> і </a:t>
            </a:r>
            <a:r>
              <a:rPr lang="ru-RU" dirty="0" err="1"/>
              <a:t>користування</a:t>
            </a:r>
            <a:r>
              <a:rPr lang="ru-RU" dirty="0"/>
              <a:t> документами НАФ </a:t>
            </a:r>
            <a:r>
              <a:rPr lang="ru-RU" dirty="0" err="1"/>
              <a:t>торкаються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; </a:t>
            </a:r>
            <a:r>
              <a:rPr lang="ru-RU" dirty="0" err="1"/>
              <a:t>можливого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шкоди</a:t>
            </a:r>
            <a:r>
              <a:rPr lang="ru-RU" dirty="0"/>
              <a:t> </a:t>
            </a:r>
            <a:r>
              <a:rPr lang="ru-RU" dirty="0" err="1"/>
              <a:t>збереженості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законних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загрози</a:t>
            </a:r>
            <a:r>
              <a:rPr lang="ru-RU" dirty="0"/>
              <a:t> незаконного </a:t>
            </a:r>
            <a:r>
              <a:rPr lang="ru-RU" dirty="0" err="1"/>
              <a:t>вилучення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складу НАФ.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949" y="5301208"/>
            <a:ext cx="2127224" cy="1539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826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Архів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vi-VN" b="1" dirty="0"/>
              <a:t>Архі́в</a:t>
            </a:r>
            <a:r>
              <a:rPr lang="vi-VN" dirty="0"/>
              <a:t> — установа, що здійснює приймання, опис і зберігання документів з метою використання ретроспективної документної інформації. </a:t>
            </a:r>
            <a:endParaRPr lang="uk-UA" dirty="0" smtClean="0"/>
          </a:p>
          <a:p>
            <a:pPr algn="just"/>
            <a:r>
              <a:rPr lang="vi-VN" dirty="0" smtClean="0"/>
              <a:t>Архів </a:t>
            </a:r>
            <a:r>
              <a:rPr lang="vi-VN" dirty="0"/>
              <a:t>як установа або її структурний підрозділ може бути двох видів: архів, який здійснює постійне зберігання носіїв інформації, які стосуються його профілю (архів постійного зберігання), а також архів зі змінним складом документів, у якому носії інформації зберігаються протягом встановлених строків, після чого частина їх підлягає передаванню у відповідний архів для постійного зберігання.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61444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НАФ </a:t>
            </a:r>
            <a:r>
              <a:rPr lang="ru-RU" b="1" dirty="0"/>
              <a:t>з </a:t>
            </a:r>
            <a:r>
              <a:rPr lang="ru-RU" b="1" dirty="0" err="1"/>
              <a:t>культурологічного</a:t>
            </a:r>
            <a:r>
              <a:rPr lang="ru-RU" b="1" dirty="0"/>
              <a:t> </a:t>
            </a:r>
            <a:r>
              <a:rPr lang="ru-RU" b="1" dirty="0" smtClean="0"/>
              <a:t>боку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44500" algn="just">
              <a:buNone/>
            </a:pPr>
            <a:r>
              <a:rPr lang="ru-RU" dirty="0" err="1"/>
              <a:t>Національний</a:t>
            </a:r>
            <a:r>
              <a:rPr lang="ru-RU" dirty="0"/>
              <a:t> </a:t>
            </a:r>
            <a:r>
              <a:rPr lang="ru-RU" dirty="0" err="1"/>
              <a:t>архівний</a:t>
            </a:r>
            <a:r>
              <a:rPr lang="ru-RU" dirty="0"/>
              <a:t> фонд </a:t>
            </a:r>
            <a:r>
              <a:rPr lang="ru-RU" dirty="0" err="1"/>
              <a:t>України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невід'ємна</a:t>
            </a:r>
            <a:r>
              <a:rPr lang="ru-RU" dirty="0"/>
              <a:t> і </a:t>
            </a:r>
            <a:r>
              <a:rPr lang="ru-RU" dirty="0" err="1"/>
              <a:t>важлива</a:t>
            </a:r>
            <a:r>
              <a:rPr lang="ru-RU" dirty="0"/>
              <a:t> </a:t>
            </a:r>
            <a:r>
              <a:rPr lang="ru-RU" dirty="0" err="1"/>
              <a:t>складова</a:t>
            </a:r>
            <a:r>
              <a:rPr lang="ru-RU" dirty="0"/>
              <a:t> </a:t>
            </a:r>
            <a:r>
              <a:rPr lang="ru-RU" dirty="0" err="1"/>
              <a:t>частина</a:t>
            </a:r>
            <a:r>
              <a:rPr lang="ru-RU" dirty="0"/>
              <a:t> </a:t>
            </a:r>
            <a:r>
              <a:rPr lang="ru-RU" dirty="0" err="1"/>
              <a:t>національної</a:t>
            </a:r>
            <a:r>
              <a:rPr lang="ru-RU" dirty="0"/>
              <a:t> і </a:t>
            </a:r>
            <a:r>
              <a:rPr lang="ru-RU" dirty="0" err="1"/>
              <a:t>загальносвітової</a:t>
            </a:r>
            <a:r>
              <a:rPr lang="ru-RU" dirty="0"/>
              <a:t> </a:t>
            </a:r>
            <a:r>
              <a:rPr lang="ru-RU" dirty="0" err="1"/>
              <a:t>культурної</a:t>
            </a:r>
            <a:r>
              <a:rPr lang="ru-RU" dirty="0"/>
              <a:t> </a:t>
            </a:r>
            <a:r>
              <a:rPr lang="ru-RU" dirty="0" err="1"/>
              <a:t>спадщини</a:t>
            </a:r>
            <a:r>
              <a:rPr lang="ru-RU" dirty="0"/>
              <a:t>,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належних</a:t>
            </a:r>
            <a:r>
              <a:rPr lang="ru-RU" dirty="0"/>
              <a:t> </a:t>
            </a:r>
            <a:r>
              <a:rPr lang="ru-RU" dirty="0" err="1"/>
              <a:t>Україні</a:t>
            </a:r>
            <a:r>
              <a:rPr lang="ru-RU" dirty="0"/>
              <a:t> як </a:t>
            </a:r>
            <a:r>
              <a:rPr lang="ru-RU" dirty="0" err="1" smtClean="0"/>
              <a:t>державі</a:t>
            </a:r>
            <a:r>
              <a:rPr lang="ru-RU" dirty="0" smtClean="0"/>
              <a:t>,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архівних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.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найціннішими</a:t>
            </a:r>
            <a:r>
              <a:rPr lang="ru-RU" dirty="0"/>
              <a:t> компонентами є </a:t>
            </a:r>
            <a:r>
              <a:rPr lang="ru-RU" dirty="0" err="1"/>
              <a:t>унікальні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вносяться</a:t>
            </a:r>
            <a:r>
              <a:rPr lang="ru-RU" dirty="0"/>
              <a:t> до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культурного </a:t>
            </a:r>
            <a:r>
              <a:rPr lang="ru-RU" dirty="0" err="1"/>
              <a:t>надбання</a:t>
            </a:r>
            <a:r>
              <a:rPr lang="ru-RU" dirty="0"/>
              <a:t>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465222"/>
            <a:ext cx="1835696" cy="13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259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Поняття</a:t>
            </a:r>
            <a:r>
              <a:rPr lang="ru-RU" b="1" dirty="0" smtClean="0"/>
              <a:t> "</a:t>
            </a:r>
            <a:r>
              <a:rPr lang="uk-UA" b="1" dirty="0" smtClean="0"/>
              <a:t>архівна</a:t>
            </a:r>
            <a:r>
              <a:rPr lang="ru-RU" b="1" dirty="0" smtClean="0"/>
              <a:t> </a:t>
            </a:r>
            <a:r>
              <a:rPr lang="ru-RU" b="1" dirty="0"/>
              <a:t>система"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556792"/>
            <a:ext cx="84321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 smtClean="0"/>
              <a:t>Система архівних установ</a:t>
            </a:r>
            <a:r>
              <a:rPr lang="uk-UA" sz="2400" i="1" dirty="0" smtClean="0"/>
              <a:t>, </a:t>
            </a:r>
            <a:r>
              <a:rPr lang="uk-UA" sz="2400" dirty="0" smtClean="0"/>
              <a:t>під яким розуміють </a:t>
            </a:r>
            <a:r>
              <a:rPr lang="uk-UA" sz="2400" i="1" dirty="0" smtClean="0"/>
              <a:t>ієрархічно побудовану сукупність архівних установ, </a:t>
            </a:r>
            <a:r>
              <a:rPr lang="uk-UA" sz="2400" dirty="0" smtClean="0"/>
              <a:t>та </a:t>
            </a:r>
            <a:r>
              <a:rPr lang="uk-UA" sz="2400" i="1" dirty="0" smtClean="0"/>
              <a:t>мережа архівних установ – сукупність архівних установ, розташованих на певній території. </a:t>
            </a:r>
            <a:r>
              <a:rPr lang="uk-UA" sz="2400" dirty="0" smtClean="0"/>
              <a:t>Систему архівних установ України складає сукупність архівів та архівних підрозділів, що забезпечують формування Національного архівного фонду, його зберігання та використання відомостей, що містяться в архівних документах, здійснюють управлінські, науково-дослідні та довідково-інформаційні функції в архівній справі</a:t>
            </a:r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4" name="AutoShape 2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8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0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2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4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26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28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30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2289175" y="1989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32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2441575" y="2141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34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2593975" y="2293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36" descr="Картинки по запросу Архівна система"/>
          <p:cNvSpPr>
            <a:spLocks noChangeAspect="1" noChangeArrowheads="1"/>
          </p:cNvSpPr>
          <p:nvPr/>
        </p:nvSpPr>
        <p:spPr bwMode="auto">
          <a:xfrm>
            <a:off x="2746375" y="2446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Картинки по запросу архивна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869160"/>
            <a:ext cx="2533650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86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Архівні</a:t>
            </a:r>
            <a:r>
              <a:rPr lang="ru-RU" b="1" dirty="0"/>
              <a:t> установи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196752"/>
            <a:ext cx="8226424" cy="3456385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можуть засновуватися органами влади, органами місцевого самоврядування, юридичними та фізичними особами на будь-якій формі власності. Належність державного архіву до певного рівня системи архівних установ (районного, міського, обласного, республіканського, загальнодержавного) визначає його </a:t>
            </a:r>
            <a:r>
              <a:rPr lang="uk-UA" b="1" dirty="0" smtClean="0"/>
              <a:t>ранг</a:t>
            </a:r>
            <a:r>
              <a:rPr lang="uk-UA" i="1" dirty="0" smtClean="0"/>
              <a:t>, </a:t>
            </a:r>
            <a:r>
              <a:rPr lang="uk-UA" dirty="0" smtClean="0"/>
              <a:t>що відповідає рівню державного органу чи органу місцевого самоврядування, який утворив цей архів, і складу документів, що у ньому зберігаються й підлягають зберіганню. Діяльність архівних установ регулюється Законом України "Про Національний архівний фонд і архівні установи", правилами, положеннями, інструкціями, затвердженими центральним органом виконавчої влади у сфері архівної справи та діловодства, державними стандартами та іншими нормативно-правовими актами.</a:t>
            </a:r>
            <a:endParaRPr lang="uk-UA" dirty="0"/>
          </a:p>
        </p:txBody>
      </p:sp>
      <p:sp>
        <p:nvSpPr>
          <p:cNvPr id="5" name="AutoShape 2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Картинки по запросу архивна систе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221088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67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Загальні державні архіви</a:t>
            </a:r>
            <a:r>
              <a:rPr lang="uk-UA" b="1" i="1" dirty="0" smtClean="0"/>
              <a:t> 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000" dirty="0" smtClean="0"/>
              <a:t>зберігають </a:t>
            </a:r>
            <a:r>
              <a:rPr lang="uk-UA" sz="2000" dirty="0" smtClean="0"/>
              <a:t>документи незалежно від часу їх створення, виду матеріальної основи документів, способу і техніки закріплення інформації.</a:t>
            </a:r>
            <a:endParaRPr lang="uk-UA" sz="2000" dirty="0"/>
          </a:p>
        </p:txBody>
      </p:sp>
      <p:sp>
        <p:nvSpPr>
          <p:cNvPr id="4" name="AutoShape 2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4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6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8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0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22" descr="Картинки по запросу архивна система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72" name="Picture 24" descr="Картинки по запросу архивна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356992"/>
            <a:ext cx="4425280" cy="27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50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Спеціалізовані</a:t>
            </a:r>
            <a:r>
              <a:rPr lang="ru-RU" b="1" dirty="0"/>
              <a:t> </a:t>
            </a:r>
            <a:r>
              <a:rPr lang="ru-RU" b="1" dirty="0" err="1"/>
              <a:t>державні</a:t>
            </a:r>
            <a:r>
              <a:rPr lang="ru-RU" b="1" dirty="0"/>
              <a:t> </a:t>
            </a:r>
            <a:r>
              <a:rPr lang="ru-RU" b="1" dirty="0" err="1"/>
              <a:t>архіви</a:t>
            </a:r>
            <a:r>
              <a:rPr lang="ru-RU" b="1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err="1"/>
              <a:t>З</a:t>
            </a:r>
            <a:r>
              <a:rPr lang="ru-RU" sz="1800" dirty="0" err="1" smtClean="0"/>
              <a:t>берігають</a:t>
            </a:r>
            <a:r>
              <a:rPr lang="ru-RU" sz="1800" dirty="0" smtClean="0"/>
              <a:t> </a:t>
            </a:r>
            <a:r>
              <a:rPr lang="ru-RU" sz="1800" dirty="0" err="1"/>
              <a:t>документи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обмежуються</a:t>
            </a:r>
            <a:r>
              <a:rPr lang="ru-RU" sz="1800" dirty="0"/>
              <a:t> </a:t>
            </a:r>
            <a:r>
              <a:rPr lang="ru-RU" sz="1800" dirty="0" err="1"/>
              <a:t>конкретним</a:t>
            </a:r>
            <a:r>
              <a:rPr lang="ru-RU" sz="1800" dirty="0"/>
              <a:t> часом, тематикою, </a:t>
            </a:r>
            <a:r>
              <a:rPr lang="ru-RU" sz="1800" dirty="0" err="1"/>
              <a:t>галузевою</a:t>
            </a:r>
            <a:r>
              <a:rPr lang="ru-RU" sz="1800" dirty="0"/>
              <a:t> </a:t>
            </a:r>
            <a:r>
              <a:rPr lang="ru-RU" sz="1800" dirty="0" err="1"/>
              <a:t>належністю</a:t>
            </a:r>
            <a:r>
              <a:rPr lang="ru-RU" sz="1800" dirty="0"/>
              <a:t>, видами </a:t>
            </a:r>
            <a:r>
              <a:rPr lang="ru-RU" sz="1800" dirty="0" err="1"/>
              <a:t>матеріальної</a:t>
            </a:r>
            <a:r>
              <a:rPr lang="ru-RU" sz="1800" dirty="0"/>
              <a:t> </a:t>
            </a:r>
            <a:r>
              <a:rPr lang="ru-RU" sz="1800" dirty="0" err="1"/>
              <a:t>основи</a:t>
            </a:r>
            <a:r>
              <a:rPr lang="ru-RU" sz="1800" dirty="0"/>
              <a:t> </a:t>
            </a:r>
            <a:r>
              <a:rPr lang="ru-RU" sz="1800" dirty="0" err="1"/>
              <a:t>документів</a:t>
            </a:r>
            <a:r>
              <a:rPr lang="ru-RU" sz="1800" dirty="0"/>
              <a:t>, способом і </a:t>
            </a:r>
            <a:r>
              <a:rPr lang="ru-RU" sz="1800" dirty="0" err="1"/>
              <a:t>технікою</a:t>
            </a:r>
            <a:r>
              <a:rPr lang="ru-RU" sz="1800" dirty="0"/>
              <a:t> </a:t>
            </a:r>
            <a:r>
              <a:rPr lang="ru-RU" sz="1800" dirty="0" err="1"/>
              <a:t>закріплення</a:t>
            </a:r>
            <a:r>
              <a:rPr lang="ru-RU" sz="1800" dirty="0"/>
              <a:t> </a:t>
            </a:r>
            <a:r>
              <a:rPr lang="ru-RU" sz="1800" dirty="0" err="1"/>
              <a:t>інформації</a:t>
            </a:r>
            <a:r>
              <a:rPr lang="ru-RU" sz="1800" dirty="0"/>
              <a:t>. До </a:t>
            </a:r>
            <a:r>
              <a:rPr lang="ru-RU" sz="1800" dirty="0" err="1"/>
              <a:t>спеціалізованих</a:t>
            </a:r>
            <a:r>
              <a:rPr lang="ru-RU" sz="1800" dirty="0"/>
              <a:t> </a:t>
            </a:r>
            <a:r>
              <a:rPr lang="ru-RU" sz="1800" dirty="0" err="1"/>
              <a:t>архівів</a:t>
            </a:r>
            <a:r>
              <a:rPr lang="ru-RU" sz="1800" dirty="0"/>
              <a:t> належать </a:t>
            </a:r>
            <a:r>
              <a:rPr lang="ru-RU" sz="1800" dirty="0" err="1"/>
              <a:t>Центральний</a:t>
            </a:r>
            <a:r>
              <a:rPr lang="ru-RU" sz="1800" dirty="0"/>
              <a:t> </a:t>
            </a:r>
            <a:r>
              <a:rPr lang="ru-RU" sz="1800" dirty="0" err="1"/>
              <a:t>державний</a:t>
            </a:r>
            <a:r>
              <a:rPr lang="ru-RU" sz="1800" dirty="0"/>
              <a:t> </a:t>
            </a:r>
            <a:r>
              <a:rPr lang="ru-RU" sz="1800" dirty="0" err="1"/>
              <a:t>архів</a:t>
            </a:r>
            <a:r>
              <a:rPr lang="ru-RU" sz="1800" dirty="0"/>
              <a:t> </a:t>
            </a:r>
            <a:r>
              <a:rPr lang="ru-RU" sz="1800" dirty="0" err="1"/>
              <a:t>громадських</a:t>
            </a:r>
            <a:r>
              <a:rPr lang="ru-RU" sz="1800" dirty="0"/>
              <a:t> </a:t>
            </a:r>
            <a:r>
              <a:rPr lang="ru-RU" sz="1800" dirty="0" err="1"/>
              <a:t>об'єднань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, </a:t>
            </a:r>
            <a:r>
              <a:rPr lang="ru-RU" sz="1800" dirty="0" err="1"/>
              <a:t>Центральний</a:t>
            </a:r>
            <a:r>
              <a:rPr lang="ru-RU" sz="1800" dirty="0"/>
              <a:t> </a:t>
            </a:r>
            <a:r>
              <a:rPr lang="ru-RU" sz="1800" dirty="0" err="1"/>
              <a:t>державний</a:t>
            </a:r>
            <a:r>
              <a:rPr lang="ru-RU" sz="1800" dirty="0"/>
              <a:t> </a:t>
            </a:r>
            <a:r>
              <a:rPr lang="ru-RU" sz="1800" dirty="0" err="1"/>
              <a:t>кінофотофоноархів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</a:t>
            </a:r>
            <a:r>
              <a:rPr lang="ru-RU" sz="1800" dirty="0" err="1"/>
              <a:t>ім</a:t>
            </a:r>
            <a:r>
              <a:rPr lang="ru-RU" sz="1800" dirty="0"/>
              <a:t>. Г. Пшеничного, </a:t>
            </a:r>
            <a:r>
              <a:rPr lang="ru-RU" sz="1800" dirty="0" err="1"/>
              <a:t>Центральний</a:t>
            </a:r>
            <a:r>
              <a:rPr lang="ru-RU" sz="1800" dirty="0"/>
              <a:t> </a:t>
            </a:r>
            <a:r>
              <a:rPr lang="ru-RU" sz="1800" dirty="0" err="1"/>
              <a:t>державний</a:t>
            </a:r>
            <a:r>
              <a:rPr lang="ru-RU" sz="1800" dirty="0"/>
              <a:t> </a:t>
            </a:r>
            <a:r>
              <a:rPr lang="ru-RU" sz="1800" dirty="0" err="1"/>
              <a:t>науково-технічний</a:t>
            </a:r>
            <a:r>
              <a:rPr lang="ru-RU" sz="1800" dirty="0"/>
              <a:t> </a:t>
            </a:r>
            <a:r>
              <a:rPr lang="ru-RU" sz="1800" dirty="0" err="1"/>
              <a:t>архів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, </a:t>
            </a:r>
            <a:r>
              <a:rPr lang="ru-RU" sz="1800" dirty="0" err="1"/>
              <a:t>Центральний</a:t>
            </a:r>
            <a:r>
              <a:rPr lang="ru-RU" sz="1800" dirty="0"/>
              <a:t> </a:t>
            </a:r>
            <a:r>
              <a:rPr lang="ru-RU" sz="1800" dirty="0" err="1"/>
              <a:t>державний</a:t>
            </a:r>
            <a:r>
              <a:rPr lang="ru-RU" sz="1800" dirty="0"/>
              <a:t> </a:t>
            </a:r>
            <a:r>
              <a:rPr lang="ru-RU" sz="1800" dirty="0" err="1"/>
              <a:t>архів</a:t>
            </a:r>
            <a:r>
              <a:rPr lang="ru-RU" sz="1800" dirty="0"/>
              <a:t>-музей </a:t>
            </a:r>
            <a:r>
              <a:rPr lang="ru-RU" sz="1800" dirty="0" err="1" smtClean="0"/>
              <a:t>літератури</a:t>
            </a:r>
            <a:r>
              <a:rPr lang="ru-RU" sz="1800" dirty="0" smtClean="0"/>
              <a:t> </a:t>
            </a:r>
            <a:r>
              <a:rPr lang="ru-RU" sz="1800" dirty="0"/>
              <a:t>і </a:t>
            </a:r>
            <a:r>
              <a:rPr lang="ru-RU" sz="1800" dirty="0" err="1" smtClean="0"/>
              <a:t>мистецтва</a:t>
            </a:r>
            <a:r>
              <a:rPr lang="ru-RU" sz="1800" dirty="0" smtClean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, </a:t>
            </a:r>
            <a:r>
              <a:rPr lang="ru-RU" sz="1800" dirty="0" err="1" smtClean="0"/>
              <a:t>галузеві</a:t>
            </a:r>
            <a:r>
              <a:rPr lang="ru-RU" sz="1800" dirty="0" smtClean="0"/>
              <a:t> </a:t>
            </a:r>
            <a:r>
              <a:rPr lang="ru-RU" sz="1800" dirty="0" err="1"/>
              <a:t>державні</a:t>
            </a:r>
            <a:r>
              <a:rPr lang="ru-RU" sz="1800" dirty="0"/>
              <a:t> </a:t>
            </a:r>
            <a:r>
              <a:rPr lang="ru-RU" sz="1800" dirty="0" err="1" smtClean="0"/>
              <a:t>архіви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endParaRPr lang="ru-RU" sz="1800" dirty="0"/>
          </a:p>
        </p:txBody>
      </p:sp>
      <p:pic>
        <p:nvPicPr>
          <p:cNvPr id="1028" name="Picture 4" descr="Картинки по запросу архивна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05064"/>
            <a:ext cx="477711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83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Д</a:t>
            </a:r>
            <a:r>
              <a:rPr lang="ru-RU" b="1" dirty="0" err="1" smtClean="0"/>
              <a:t>ержавні</a:t>
            </a:r>
            <a:r>
              <a:rPr lang="ru-RU" b="1" dirty="0" smtClean="0"/>
              <a:t> </a:t>
            </a:r>
            <a:r>
              <a:rPr lang="ru-RU" b="1" dirty="0" err="1"/>
              <a:t>архіви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sz="2800" dirty="0" err="1"/>
              <a:t>здійснюють</a:t>
            </a:r>
            <a:r>
              <a:rPr lang="ru-RU" sz="2800" dirty="0"/>
              <a:t> </a:t>
            </a:r>
            <a:r>
              <a:rPr lang="ru-RU" sz="2800" dirty="0" err="1"/>
              <a:t>систематичне</a:t>
            </a:r>
            <a:r>
              <a:rPr lang="ru-RU" sz="2800" dirty="0"/>
              <a:t> </a:t>
            </a:r>
            <a:r>
              <a:rPr lang="ru-RU" sz="2800" dirty="0" err="1"/>
              <a:t>поповнення</a:t>
            </a:r>
            <a:r>
              <a:rPr lang="ru-RU" sz="2800" dirty="0"/>
              <a:t> </a:t>
            </a:r>
            <a:r>
              <a:rPr lang="ru-RU" sz="2800" dirty="0" err="1"/>
              <a:t>своїх</a:t>
            </a:r>
            <a:r>
              <a:rPr lang="ru-RU" sz="2800" dirty="0"/>
              <a:t> </a:t>
            </a:r>
            <a:r>
              <a:rPr lang="ru-RU" sz="2800" dirty="0" err="1"/>
              <a:t>архівних</a:t>
            </a:r>
            <a:r>
              <a:rPr lang="ru-RU" sz="2800" dirty="0"/>
              <a:t> </a:t>
            </a:r>
            <a:r>
              <a:rPr lang="ru-RU" sz="2800" dirty="0" err="1"/>
              <a:t>фондів</a:t>
            </a:r>
            <a:r>
              <a:rPr lang="ru-RU" sz="2800" dirty="0"/>
              <a:t> документами,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утворилися</a:t>
            </a:r>
            <a:r>
              <a:rPr lang="ru-RU" sz="2800" dirty="0"/>
              <a:t> в </a:t>
            </a:r>
            <a:r>
              <a:rPr lang="ru-RU" sz="2800" dirty="0" err="1"/>
              <a:t>їхніх</a:t>
            </a:r>
            <a:r>
              <a:rPr lang="ru-RU" sz="2800" dirty="0"/>
              <a:t> </a:t>
            </a:r>
            <a:r>
              <a:rPr lang="ru-RU" sz="2800" dirty="0" err="1"/>
              <a:t>джерелах</a:t>
            </a:r>
            <a:r>
              <a:rPr lang="ru-RU" sz="2800" dirty="0"/>
              <a:t> </a:t>
            </a:r>
            <a:r>
              <a:rPr lang="ru-RU" sz="2800" dirty="0" err="1"/>
              <a:t>комплектування</a:t>
            </a:r>
            <a:r>
              <a:rPr lang="ru-RU" sz="2800" dirty="0"/>
              <a:t>. </a:t>
            </a:r>
            <a:r>
              <a:rPr lang="ru-RU" sz="2800" dirty="0" err="1"/>
              <a:t>Державні</a:t>
            </a:r>
            <a:r>
              <a:rPr lang="ru-RU" sz="2800" dirty="0"/>
              <a:t> </a:t>
            </a:r>
            <a:r>
              <a:rPr lang="ru-RU" sz="2800" dirty="0" err="1"/>
              <a:t>архіви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зберігають</a:t>
            </a:r>
            <a:r>
              <a:rPr lang="ru-RU" sz="2800" dirty="0"/>
              <a:t> </a:t>
            </a:r>
            <a:r>
              <a:rPr lang="ru-RU" sz="2800" dirty="0" err="1"/>
              <a:t>закриті</a:t>
            </a:r>
            <a:r>
              <a:rPr lang="ru-RU" sz="2800" dirty="0"/>
              <a:t> </a:t>
            </a:r>
            <a:r>
              <a:rPr lang="ru-RU" sz="2800" dirty="0" err="1"/>
              <a:t>архівні</a:t>
            </a:r>
            <a:r>
              <a:rPr lang="ru-RU" sz="2800" dirty="0"/>
              <a:t> </a:t>
            </a:r>
            <a:r>
              <a:rPr lang="ru-RU" sz="2800" dirty="0" err="1"/>
              <a:t>фонди</a:t>
            </a:r>
            <a:r>
              <a:rPr lang="ru-RU" sz="2800" dirty="0"/>
              <a:t> </a:t>
            </a:r>
            <a:r>
              <a:rPr lang="ru-RU" sz="2800" dirty="0" err="1"/>
              <a:t>установ</a:t>
            </a:r>
            <a:r>
              <a:rPr lang="ru-RU" sz="2800" dirty="0"/>
              <a:t> </a:t>
            </a:r>
            <a:r>
              <a:rPr lang="ru-RU" sz="2800" dirty="0" err="1"/>
              <a:t>попередніх</a:t>
            </a:r>
            <a:r>
              <a:rPr lang="ru-RU" sz="2800" dirty="0"/>
              <a:t> </a:t>
            </a:r>
            <a:r>
              <a:rPr lang="ru-RU" sz="2800" dirty="0" err="1"/>
              <a:t>історичних</a:t>
            </a:r>
            <a:r>
              <a:rPr lang="ru-RU" sz="2800" dirty="0"/>
              <a:t> </a:t>
            </a:r>
            <a:r>
              <a:rPr lang="ru-RU" sz="2800" dirty="0" err="1"/>
              <a:t>епох</a:t>
            </a:r>
            <a:r>
              <a:rPr lang="ru-RU" sz="2800" dirty="0"/>
              <a:t> є </a:t>
            </a:r>
            <a:r>
              <a:rPr lang="ru-RU" sz="2800" dirty="0" err="1" smtClean="0"/>
              <a:t>історичними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4098" name="Picture 2" descr="Картинки по запросу архивна систе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4476750"/>
            <a:ext cx="36195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52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</a:t>
            </a:r>
            <a:r>
              <a:rPr lang="ru-RU" b="1" dirty="0" err="1" smtClean="0"/>
              <a:t>истеми</a:t>
            </a:r>
            <a:r>
              <a:rPr lang="ru-RU" b="1" dirty="0" smtClean="0"/>
              <a:t> </a:t>
            </a:r>
            <a:r>
              <a:rPr lang="ru-RU" b="1" dirty="0" err="1"/>
              <a:t>архівних</a:t>
            </a:r>
            <a:r>
              <a:rPr lang="ru-RU" b="1" dirty="0"/>
              <a:t> </a:t>
            </a:r>
            <a:r>
              <a:rPr lang="ru-RU" b="1" dirty="0" err="1"/>
              <a:t>установ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err="1"/>
              <a:t>Провідна</a:t>
            </a:r>
            <a:r>
              <a:rPr lang="ru-RU" sz="1800" dirty="0"/>
              <a:t> роль у </a:t>
            </a:r>
            <a:r>
              <a:rPr lang="ru-RU" sz="1800" dirty="0" err="1"/>
              <a:t>формуванні</a:t>
            </a:r>
            <a:r>
              <a:rPr lang="ru-RU" sz="1800" dirty="0"/>
              <a:t> НАФ та </a:t>
            </a:r>
            <a:r>
              <a:rPr lang="ru-RU" sz="1800" dirty="0" err="1"/>
              <a:t>забезпеченні</a:t>
            </a:r>
            <a:r>
              <a:rPr lang="ru-RU" sz="1800" dirty="0"/>
              <a:t> </a:t>
            </a:r>
            <a:r>
              <a:rPr lang="ru-RU" sz="1800" dirty="0" err="1"/>
              <a:t>його</a:t>
            </a:r>
            <a:r>
              <a:rPr lang="ru-RU" sz="1800" dirty="0"/>
              <a:t> </a:t>
            </a:r>
            <a:r>
              <a:rPr lang="ru-RU" sz="1800" dirty="0" err="1"/>
              <a:t>збереженості</a:t>
            </a:r>
            <a:r>
              <a:rPr lang="ru-RU" sz="1800" dirty="0"/>
              <a:t> </a:t>
            </a:r>
            <a:r>
              <a:rPr lang="ru-RU" sz="1800" dirty="0" err="1"/>
              <a:t>належить</a:t>
            </a:r>
            <a:r>
              <a:rPr lang="ru-RU" sz="1800" dirty="0"/>
              <a:t> </a:t>
            </a:r>
            <a:r>
              <a:rPr lang="ru-RU" sz="1800" dirty="0" err="1"/>
              <a:t>центральним</a:t>
            </a:r>
            <a:r>
              <a:rPr lang="ru-RU" sz="1800" dirty="0"/>
              <a:t> </a:t>
            </a:r>
            <a:r>
              <a:rPr lang="ru-RU" sz="1800" dirty="0" err="1"/>
              <a:t>державним</a:t>
            </a:r>
            <a:r>
              <a:rPr lang="ru-RU" sz="1800" dirty="0"/>
              <a:t> </a:t>
            </a:r>
            <a:r>
              <a:rPr lang="ru-RU" sz="1800" dirty="0" err="1"/>
              <a:t>архівам</a:t>
            </a:r>
            <a:r>
              <a:rPr lang="ru-RU" sz="1800" dirty="0"/>
              <a:t>. Вони </a:t>
            </a:r>
            <a:r>
              <a:rPr lang="ru-RU" sz="1800" dirty="0" err="1"/>
              <a:t>створюються</a:t>
            </a:r>
            <a:r>
              <a:rPr lang="ru-RU" sz="1800" dirty="0"/>
              <a:t> за </a:t>
            </a:r>
            <a:r>
              <a:rPr lang="ru-RU" sz="1800" dirty="0" err="1"/>
              <a:t>рішенням</a:t>
            </a:r>
            <a:r>
              <a:rPr lang="ru-RU" sz="1800" dirty="0"/>
              <a:t> </a:t>
            </a:r>
            <a:r>
              <a:rPr lang="ru-RU" sz="1800" dirty="0" err="1"/>
              <a:t>Кабінету</a:t>
            </a:r>
            <a:r>
              <a:rPr lang="ru-RU" sz="1800" dirty="0"/>
              <a:t> </a:t>
            </a:r>
            <a:r>
              <a:rPr lang="ru-RU" sz="1800" dirty="0" err="1"/>
              <a:t>Міністрів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для </a:t>
            </a:r>
            <a:r>
              <a:rPr lang="ru-RU" sz="1800" dirty="0" err="1"/>
              <a:t>постійного</a:t>
            </a:r>
            <a:r>
              <a:rPr lang="ru-RU" sz="1800" dirty="0"/>
              <a:t> </a:t>
            </a:r>
            <a:r>
              <a:rPr lang="ru-RU" sz="1800" dirty="0" err="1"/>
              <a:t>зберігання</a:t>
            </a:r>
            <a:r>
              <a:rPr lang="ru-RU" sz="1800" dirty="0"/>
              <a:t> </a:t>
            </a:r>
            <a:r>
              <a:rPr lang="ru-RU" sz="1800" dirty="0" err="1"/>
              <a:t>документів</a:t>
            </a:r>
            <a:r>
              <a:rPr lang="ru-RU" sz="1800" dirty="0"/>
              <a:t> </a:t>
            </a:r>
            <a:r>
              <a:rPr lang="ru-RU" sz="1800" dirty="0" err="1"/>
              <a:t>Національного</a:t>
            </a:r>
            <a:r>
              <a:rPr lang="ru-RU" sz="1800" dirty="0"/>
              <a:t> </a:t>
            </a:r>
            <a:r>
              <a:rPr lang="ru-RU" sz="1800" dirty="0" err="1"/>
              <a:t>архівного</a:t>
            </a:r>
            <a:r>
              <a:rPr lang="ru-RU" sz="1800" dirty="0"/>
              <a:t> фонду </a:t>
            </a:r>
            <a:r>
              <a:rPr lang="ru-RU" sz="1800" dirty="0" err="1"/>
              <a:t>загальнодержавного</a:t>
            </a:r>
            <a:r>
              <a:rPr lang="ru-RU" sz="1800" dirty="0"/>
              <a:t> </a:t>
            </a:r>
            <a:r>
              <a:rPr lang="ru-RU" sz="1800" dirty="0" err="1"/>
              <a:t>значення</a:t>
            </a:r>
            <a:r>
              <a:rPr lang="ru-RU" sz="1800" dirty="0"/>
              <a:t> </a:t>
            </a:r>
            <a:r>
              <a:rPr lang="ru-RU" sz="1800" dirty="0" err="1"/>
              <a:t>відповідно</a:t>
            </a:r>
            <a:r>
              <a:rPr lang="ru-RU" sz="1800" dirty="0"/>
              <a:t> до </a:t>
            </a:r>
            <a:r>
              <a:rPr lang="ru-RU" sz="1800" dirty="0" err="1"/>
              <a:t>свого</a:t>
            </a:r>
            <a:r>
              <a:rPr lang="ru-RU" sz="1800" dirty="0"/>
              <a:t> </a:t>
            </a:r>
            <a:r>
              <a:rPr lang="ru-RU" sz="1800" dirty="0" err="1"/>
              <a:t>профілю</a:t>
            </a:r>
            <a:r>
              <a:rPr lang="ru-RU" sz="1800" dirty="0"/>
              <a:t>, </a:t>
            </a:r>
            <a:r>
              <a:rPr lang="ru-RU" sz="1800" dirty="0" err="1"/>
              <a:t>виконання</a:t>
            </a:r>
            <a:r>
              <a:rPr lang="ru-RU" sz="1800" dirty="0"/>
              <a:t> </a:t>
            </a:r>
            <a:r>
              <a:rPr lang="ru-RU" sz="1800" dirty="0" err="1"/>
              <a:t>завдань</a:t>
            </a:r>
            <a:r>
              <a:rPr lang="ru-RU" sz="1800" dirty="0"/>
              <a:t> та </a:t>
            </a:r>
            <a:r>
              <a:rPr lang="ru-RU" sz="1800" dirty="0" err="1"/>
              <a:t>функцій</a:t>
            </a:r>
            <a:r>
              <a:rPr lang="ru-RU" sz="1800" dirty="0"/>
              <a:t> </a:t>
            </a:r>
            <a:r>
              <a:rPr lang="ru-RU" sz="1800" dirty="0" err="1"/>
              <a:t>держави</a:t>
            </a:r>
            <a:r>
              <a:rPr lang="ru-RU" sz="1800" dirty="0"/>
              <a:t> з </a:t>
            </a:r>
            <a:r>
              <a:rPr lang="ru-RU" sz="1800" dirty="0" err="1"/>
              <a:t>управління</a:t>
            </a:r>
            <a:r>
              <a:rPr lang="ru-RU" sz="1800" dirty="0"/>
              <a:t> </a:t>
            </a:r>
            <a:r>
              <a:rPr lang="ru-RU" sz="1800" dirty="0" err="1"/>
              <a:t>архівною</a:t>
            </a:r>
            <a:r>
              <a:rPr lang="ru-RU" sz="1800" dirty="0"/>
              <a:t> справою і </a:t>
            </a:r>
            <a:r>
              <a:rPr lang="ru-RU" sz="1800" dirty="0" err="1" smtClean="0"/>
              <a:t>діловодством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933056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45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Національний</a:t>
            </a:r>
            <a:r>
              <a:rPr lang="ru-RU" b="1" dirty="0" smtClean="0"/>
              <a:t> </a:t>
            </a:r>
            <a:r>
              <a:rPr lang="ru-RU" b="1" dirty="0" err="1"/>
              <a:t>архівний</a:t>
            </a:r>
            <a:r>
              <a:rPr lang="ru-RU" b="1" dirty="0"/>
              <a:t> фонд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i="1" dirty="0" err="1"/>
              <a:t>сукупність</a:t>
            </a:r>
            <a:r>
              <a:rPr lang="ru-RU" sz="2400" i="1" dirty="0"/>
              <a:t> </a:t>
            </a:r>
            <a:r>
              <a:rPr lang="ru-RU" sz="2400" i="1" dirty="0" err="1"/>
              <a:t>архівних</a:t>
            </a:r>
            <a:r>
              <a:rPr lang="ru-RU" sz="2400" i="1" dirty="0"/>
              <a:t> </a:t>
            </a:r>
            <a:r>
              <a:rPr lang="ru-RU" sz="2400" i="1" dirty="0" err="1"/>
              <a:t>документів</a:t>
            </a:r>
            <a:r>
              <a:rPr lang="ru-RU" sz="2400" i="1" dirty="0"/>
              <a:t>, </a:t>
            </a:r>
            <a:r>
              <a:rPr lang="ru-RU" sz="2400" i="1" dirty="0" err="1"/>
              <a:t>що</a:t>
            </a:r>
            <a:r>
              <a:rPr lang="ru-RU" sz="2400" i="1" dirty="0"/>
              <a:t> </a:t>
            </a:r>
            <a:r>
              <a:rPr lang="ru-RU" sz="2400" i="1" dirty="0" err="1"/>
              <a:t>відображають</a:t>
            </a:r>
            <a:r>
              <a:rPr lang="ru-RU" sz="2400" i="1" dirty="0"/>
              <a:t> </a:t>
            </a:r>
            <a:r>
              <a:rPr lang="ru-RU" sz="2400" i="1" dirty="0" err="1"/>
              <a:t>історію</a:t>
            </a:r>
            <a:r>
              <a:rPr lang="ru-RU" sz="2400" i="1" dirty="0"/>
              <a:t> духовного і </a:t>
            </a:r>
            <a:r>
              <a:rPr lang="ru-RU" sz="2400" i="1" dirty="0" err="1"/>
              <a:t>матеріального</a:t>
            </a:r>
            <a:r>
              <a:rPr lang="ru-RU" sz="2400" i="1" dirty="0"/>
              <a:t> </a:t>
            </a:r>
            <a:r>
              <a:rPr lang="ru-RU" sz="2400" i="1" dirty="0" err="1"/>
              <a:t>життя</a:t>
            </a:r>
            <a:r>
              <a:rPr lang="ru-RU" sz="2400" i="1" dirty="0"/>
              <a:t> </a:t>
            </a:r>
            <a:r>
              <a:rPr lang="ru-RU" sz="2400" i="1" dirty="0" err="1"/>
              <a:t>українського</a:t>
            </a:r>
            <a:r>
              <a:rPr lang="ru-RU" sz="2400" i="1" dirty="0"/>
              <a:t> народу та </a:t>
            </a:r>
            <a:r>
              <a:rPr lang="ru-RU" sz="2400" i="1" dirty="0" err="1"/>
              <a:t>інших</a:t>
            </a:r>
            <a:r>
              <a:rPr lang="ru-RU" sz="2400" i="1" dirty="0"/>
              <a:t> </a:t>
            </a:r>
            <a:r>
              <a:rPr lang="ru-RU" sz="2400" i="1" dirty="0" err="1"/>
              <a:t>народів</a:t>
            </a:r>
            <a:r>
              <a:rPr lang="ru-RU" sz="2400" i="1" dirty="0"/>
              <a:t>, </a:t>
            </a:r>
            <a:r>
              <a:rPr lang="ru-RU" sz="2400" i="1" dirty="0" err="1"/>
              <a:t>мають</a:t>
            </a:r>
            <a:r>
              <a:rPr lang="ru-RU" sz="2400" i="1" dirty="0"/>
              <a:t> </a:t>
            </a:r>
            <a:r>
              <a:rPr lang="ru-RU" sz="2400" i="1" dirty="0" err="1"/>
              <a:t>культурну</a:t>
            </a:r>
            <a:r>
              <a:rPr lang="ru-RU" sz="2400" i="1" dirty="0"/>
              <a:t> </a:t>
            </a:r>
            <a:r>
              <a:rPr lang="ru-RU" sz="2400" i="1" dirty="0" err="1"/>
              <a:t>цінність</a:t>
            </a:r>
            <a:r>
              <a:rPr lang="ru-RU" sz="2400" i="1" dirty="0"/>
              <a:t> і є </a:t>
            </a:r>
            <a:r>
              <a:rPr lang="ru-RU" sz="2400" i="1" dirty="0" err="1"/>
              <a:t>надбанням</a:t>
            </a:r>
            <a:r>
              <a:rPr lang="ru-RU" sz="2400" i="1" dirty="0"/>
              <a:t> </a:t>
            </a:r>
            <a:r>
              <a:rPr lang="ru-RU" sz="2400" i="1" dirty="0" err="1"/>
              <a:t>української</a:t>
            </a:r>
            <a:r>
              <a:rPr lang="ru-RU" sz="2400" i="1" dirty="0"/>
              <a:t> </a:t>
            </a:r>
            <a:r>
              <a:rPr lang="ru-RU" sz="2400" i="1" dirty="0" err="1"/>
              <a:t>нації</a:t>
            </a:r>
            <a:r>
              <a:rPr lang="ru-RU" sz="2400" i="1" dirty="0"/>
              <a:t>. </a:t>
            </a:r>
            <a:r>
              <a:rPr lang="ru-RU" sz="2400" dirty="0"/>
              <a:t>НАФ є </a:t>
            </a:r>
            <a:r>
              <a:rPr lang="ru-RU" sz="2400" dirty="0" err="1"/>
              <a:t>надбанням</a:t>
            </a:r>
            <a:r>
              <a:rPr lang="ru-RU" sz="2400" dirty="0"/>
              <a:t> </a:t>
            </a:r>
            <a:r>
              <a:rPr lang="ru-RU" sz="2400" dirty="0" err="1"/>
              <a:t>української</a:t>
            </a:r>
            <a:r>
              <a:rPr lang="ru-RU" sz="2400" dirty="0"/>
              <a:t> </a:t>
            </a:r>
            <a:r>
              <a:rPr lang="ru-RU" sz="2400" dirty="0" err="1"/>
              <a:t>нації</a:t>
            </a:r>
            <a:r>
              <a:rPr lang="ru-RU" sz="2400" dirty="0"/>
              <a:t>, </a:t>
            </a:r>
            <a:r>
              <a:rPr lang="ru-RU" sz="2400" dirty="0" err="1"/>
              <a:t>складовою</a:t>
            </a:r>
            <a:r>
              <a:rPr lang="ru-RU" sz="2400" dirty="0"/>
              <a:t> </a:t>
            </a:r>
            <a:r>
              <a:rPr lang="ru-RU" sz="2400" dirty="0" err="1"/>
              <a:t>частиною</a:t>
            </a:r>
            <a:r>
              <a:rPr lang="ru-RU" sz="2400" dirty="0"/>
              <a:t> </a:t>
            </a:r>
            <a:r>
              <a:rPr lang="ru-RU" sz="2400" dirty="0" err="1"/>
              <a:t>вітчизняної</a:t>
            </a:r>
            <a:r>
              <a:rPr lang="ru-RU" sz="2400" dirty="0"/>
              <a:t> й </a:t>
            </a:r>
            <a:r>
              <a:rPr lang="ru-RU" sz="2400" dirty="0" err="1"/>
              <a:t>світової</a:t>
            </a:r>
            <a:r>
              <a:rPr lang="ru-RU" sz="2400" dirty="0"/>
              <a:t> </a:t>
            </a:r>
            <a:r>
              <a:rPr lang="ru-RU" sz="2400" dirty="0" err="1"/>
              <a:t>культурної</a:t>
            </a:r>
            <a:r>
              <a:rPr lang="ru-RU" sz="2400" dirty="0"/>
              <a:t> </a:t>
            </a:r>
            <a:r>
              <a:rPr lang="ru-RU" sz="2400" dirty="0" err="1"/>
              <a:t>спадщини</a:t>
            </a:r>
            <a:r>
              <a:rPr lang="ru-RU" sz="2400" dirty="0"/>
              <a:t> та </a:t>
            </a:r>
            <a:r>
              <a:rPr lang="ru-RU" sz="2400" dirty="0" err="1"/>
              <a:t>інформаційних</a:t>
            </a:r>
            <a:r>
              <a:rPr lang="ru-RU" sz="2400" dirty="0"/>
              <a:t> </a:t>
            </a:r>
            <a:r>
              <a:rPr lang="ru-RU" sz="2400" dirty="0" err="1"/>
              <a:t>ресурсів</a:t>
            </a:r>
            <a:r>
              <a:rPr lang="ru-RU" sz="2400" dirty="0"/>
              <a:t> </a:t>
            </a:r>
            <a:r>
              <a:rPr lang="ru-RU" sz="2400" dirty="0" err="1"/>
              <a:t>суспільства</a:t>
            </a:r>
            <a:r>
              <a:rPr lang="ru-RU" sz="2400" dirty="0"/>
              <a:t>, </a:t>
            </a:r>
            <a:r>
              <a:rPr lang="ru-RU" sz="2400" dirty="0" err="1"/>
              <a:t>перебуває</a:t>
            </a:r>
            <a:r>
              <a:rPr lang="ru-RU" sz="2400" dirty="0"/>
              <a:t> </a:t>
            </a:r>
            <a:r>
              <a:rPr lang="ru-RU" sz="2400" dirty="0" err="1"/>
              <a:t>під</a:t>
            </a:r>
            <a:r>
              <a:rPr lang="ru-RU" sz="2400" dirty="0"/>
              <a:t> </a:t>
            </a:r>
            <a:r>
              <a:rPr lang="ru-RU" sz="2400" dirty="0" err="1"/>
              <a:t>охороною</a:t>
            </a:r>
            <a:r>
              <a:rPr lang="ru-RU" sz="2400" dirty="0"/>
              <a:t> </a:t>
            </a:r>
            <a:r>
              <a:rPr lang="ru-RU" sz="2400" dirty="0" err="1"/>
              <a:t>держави</a:t>
            </a:r>
            <a:r>
              <a:rPr lang="ru-RU" sz="2400" dirty="0"/>
              <a:t> і </a:t>
            </a:r>
            <a:r>
              <a:rPr lang="ru-RU" sz="2400" dirty="0" err="1"/>
              <a:t>призначений</a:t>
            </a:r>
            <a:r>
              <a:rPr lang="ru-RU" sz="2400" dirty="0"/>
              <a:t> для </a:t>
            </a:r>
            <a:r>
              <a:rPr lang="ru-RU" sz="2400" dirty="0" err="1"/>
              <a:t>задоволення</a:t>
            </a:r>
            <a:r>
              <a:rPr lang="ru-RU" sz="2400" dirty="0"/>
              <a:t> </a:t>
            </a:r>
            <a:r>
              <a:rPr lang="ru-RU" sz="2400" dirty="0" err="1"/>
              <a:t>інформаційних</a:t>
            </a:r>
            <a:r>
              <a:rPr lang="ru-RU" sz="2400" dirty="0"/>
              <a:t> потреб </a:t>
            </a:r>
            <a:r>
              <a:rPr lang="ru-RU" sz="2400" dirty="0" err="1"/>
              <a:t>суспільства</a:t>
            </a:r>
            <a:r>
              <a:rPr lang="ru-RU" sz="2400" dirty="0"/>
              <a:t> і </a:t>
            </a:r>
            <a:r>
              <a:rPr lang="ru-RU" sz="2400" dirty="0" err="1"/>
              <a:t>держави</a:t>
            </a:r>
            <a:r>
              <a:rPr lang="ru-RU" sz="2400" dirty="0"/>
              <a:t>, </a:t>
            </a:r>
            <a:r>
              <a:rPr lang="ru-RU" sz="2400" dirty="0" err="1"/>
              <a:t>реалізацій</a:t>
            </a:r>
            <a:r>
              <a:rPr lang="ru-RU" sz="2400" dirty="0"/>
              <a:t> прав та </a:t>
            </a:r>
            <a:r>
              <a:rPr lang="ru-RU" sz="2400" dirty="0" err="1"/>
              <a:t>законних</a:t>
            </a:r>
            <a:r>
              <a:rPr lang="ru-RU" sz="2400" dirty="0"/>
              <a:t> </a:t>
            </a:r>
            <a:r>
              <a:rPr lang="ru-RU" sz="2400" dirty="0" err="1"/>
              <a:t>інтересів</a:t>
            </a:r>
            <a:r>
              <a:rPr lang="ru-RU" sz="2400" dirty="0"/>
              <a:t> </a:t>
            </a:r>
            <a:r>
              <a:rPr lang="ru-RU" sz="2400" dirty="0" err="1"/>
              <a:t>кожної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744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1422</Words>
  <Application>Microsoft Office PowerPoint</Application>
  <PresentationFormat>Экран (4:3)</PresentationFormat>
  <Paragraphs>74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Види архівних установ в Україні. Функції, призначення. Особливості архівної роботи. Вимоги щодо організації архіву в установі.</vt:lpstr>
      <vt:lpstr>Архів</vt:lpstr>
      <vt:lpstr>Поняття "архівна система" </vt:lpstr>
      <vt:lpstr>Архівні установи </vt:lpstr>
      <vt:lpstr>Загальні державні архіви </vt:lpstr>
      <vt:lpstr>Спеціалізовані державні архіви </vt:lpstr>
      <vt:lpstr>Державні архіви</vt:lpstr>
      <vt:lpstr>Системи архівних установ України</vt:lpstr>
      <vt:lpstr>Національний архівний фонд </vt:lpstr>
      <vt:lpstr>Презентация PowerPoint</vt:lpstr>
      <vt:lpstr>Презентация PowerPoint</vt:lpstr>
      <vt:lpstr>Презентация PowerPoint</vt:lpstr>
      <vt:lpstr> Види документів</vt:lpstr>
      <vt:lpstr>Документи особливо цінні (ОЦ) </vt:lpstr>
      <vt:lpstr> Склад і структура Національного архівного фонду  </vt:lpstr>
      <vt:lpstr>Групи документів НАФ</vt:lpstr>
      <vt:lpstr>Право власності на документи НАФ</vt:lpstr>
      <vt:lpstr>Доступ до документів </vt:lpstr>
      <vt:lpstr> Відчуження документів </vt:lpstr>
      <vt:lpstr>НАФ з культурологічного боку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p437_1</dc:creator>
  <cp:lastModifiedBy>User</cp:lastModifiedBy>
  <cp:revision>60</cp:revision>
  <dcterms:created xsi:type="dcterms:W3CDTF">2019-11-11T08:46:23Z</dcterms:created>
  <dcterms:modified xsi:type="dcterms:W3CDTF">2021-06-19T19:35:47Z</dcterms:modified>
</cp:coreProperties>
</file>